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2" r:id="rId3"/>
    <p:sldId id="283" r:id="rId4"/>
    <p:sldId id="259" r:id="rId5"/>
    <p:sldId id="314" r:id="rId6"/>
    <p:sldId id="289" r:id="rId7"/>
    <p:sldId id="315" r:id="rId8"/>
    <p:sldId id="316" r:id="rId9"/>
    <p:sldId id="317" r:id="rId10"/>
    <p:sldId id="318" r:id="rId11"/>
    <p:sldId id="290" r:id="rId12"/>
    <p:sldId id="291" r:id="rId13"/>
    <p:sldId id="292" r:id="rId14"/>
    <p:sldId id="319" r:id="rId15"/>
    <p:sldId id="320" r:id="rId16"/>
    <p:sldId id="321" r:id="rId17"/>
    <p:sldId id="295" r:id="rId18"/>
    <p:sldId id="323" r:id="rId19"/>
    <p:sldId id="324" r:id="rId20"/>
    <p:sldId id="322"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1" r:id="rId35"/>
    <p:sldId id="312" r:id="rId36"/>
    <p:sldId id="313" r:id="rId37"/>
    <p:sldId id="269" r:id="rId38"/>
    <p:sldId id="296" r:id="rId39"/>
    <p:sldId id="264" r:id="rId40"/>
    <p:sldId id="270" r:id="rId41"/>
    <p:sldId id="271" r:id="rId42"/>
    <p:sldId id="272" r:id="rId43"/>
    <p:sldId id="265" r:id="rId44"/>
    <p:sldId id="273" r:id="rId45"/>
    <p:sldId id="274" r:id="rId46"/>
    <p:sldId id="275" r:id="rId47"/>
    <p:sldId id="266" r:id="rId48"/>
    <p:sldId id="276" r:id="rId49"/>
    <p:sldId id="277" r:id="rId50"/>
    <p:sldId id="278" r:id="rId51"/>
    <p:sldId id="267" r:id="rId52"/>
    <p:sldId id="279" r:id="rId53"/>
    <p:sldId id="263" r:id="rId54"/>
    <p:sldId id="281" r:id="rId55"/>
    <p:sldId id="282" r:id="rId56"/>
    <p:sldId id="25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246056"/>
    <a:srgbClr val="FF9409"/>
    <a:srgbClr val="E26D55"/>
    <a:srgbClr val="9E211B"/>
    <a:srgbClr val="E3D2AE"/>
    <a:srgbClr val="DAECF7"/>
    <a:srgbClr val="C7020C"/>
    <a:srgbClr val="C91324"/>
    <a:srgbClr val="162F81"/>
    <a:srgbClr val="8A3E7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712" autoAdjust="0"/>
  </p:normalViewPr>
  <p:slideViewPr>
    <p:cSldViewPr snapToGrid="0">
      <p:cViewPr varScale="1">
        <p:scale>
          <a:sx n="108" d="100"/>
          <a:sy n="108" d="100"/>
        </p:scale>
        <p:origin x="-672"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1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22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333.xlsx"/></Relationships>
</file>

<file path=ppt/charts/chart1.xml><?xml version="1.0" encoding="utf-8"?>
<c:chartSpace xmlns:c="http://schemas.openxmlformats.org/drawingml/2006/chart" xmlns:a="http://schemas.openxmlformats.org/drawingml/2006/main" xmlns:r="http://schemas.openxmlformats.org/officeDocument/2006/relationships">
  <c:lang val="zh-CN"/>
  <c:chart>
    <c:autoTitleDeleted val="1"/>
    <c:plotArea>
      <c:layout/>
      <c:barChart>
        <c:barDir val="col"/>
        <c:grouping val="clustered"/>
        <c:ser>
          <c:idx val="0"/>
          <c:order val="0"/>
          <c:tx>
            <c:strRef>
              <c:f>Sheet1!$B$1</c:f>
              <c:strCache>
                <c:ptCount val="1"/>
                <c:pt idx="0">
                  <c:v>销售额</c:v>
                </c:pt>
              </c:strCache>
            </c:strRef>
          </c:tx>
          <c:spPr>
            <a:solidFill>
              <a:srgbClr val="246056"/>
            </a:solidFill>
            <a:ln w="12700">
              <a:noFill/>
            </a:ln>
          </c:spPr>
          <c:cat>
            <c:strRef>
              <c:f>Sheet1!$A$2:$A$3</c:f>
              <c:strCache>
                <c:ptCount val="2"/>
                <c:pt idx="0">
                  <c:v>上半年</c:v>
                </c:pt>
                <c:pt idx="1">
                  <c:v>下半年</c:v>
                </c:pt>
              </c:strCache>
            </c:strRef>
          </c:cat>
          <c:val>
            <c:numRef>
              <c:f>Sheet1!$B$2:$B$3</c:f>
              <c:numCache>
                <c:formatCode>General</c:formatCode>
                <c:ptCount val="2"/>
                <c:pt idx="0">
                  <c:v>83</c:v>
                </c:pt>
                <c:pt idx="1">
                  <c:v>17</c:v>
                </c:pt>
              </c:numCache>
            </c:numRef>
          </c:val>
          <c:extLst xmlns:c16r2="http://schemas.microsoft.com/office/drawing/2015/06/chart">
            <c:ext xmlns:c16="http://schemas.microsoft.com/office/drawing/2014/chart" uri="{C3380CC4-5D6E-409C-BE32-E72D297353CC}">
              <c16:uniqueId val="{00000002-ACD8-4F54-856D-D959CFDFE84E}"/>
            </c:ext>
          </c:extLst>
        </c:ser>
        <c:gapWidth val="100"/>
        <c:axId val="140435840"/>
        <c:axId val="140437376"/>
      </c:barChart>
      <c:catAx>
        <c:axId val="140435840"/>
        <c:scaling>
          <c:orientation val="minMax"/>
        </c:scaling>
        <c:axPos val="b"/>
        <c:numFmt formatCode="General" sourceLinked="1"/>
        <c:tickLblPos val="nextTo"/>
        <c:txPr>
          <a:bodyPr rot="-60000000" spcFirstLastPara="0" vertOverflow="ellipsis" vert="horz" wrap="square" anchor="ctr" anchorCtr="1"/>
          <a:lstStyle/>
          <a:p>
            <a:pPr>
              <a:defRPr lang="zh-CN" sz="1100" b="0" i="0" u="none" strike="noStrike" kern="1200" baseline="0">
                <a:solidFill>
                  <a:srgbClr val="246056"/>
                </a:solidFill>
                <a:latin typeface="微软雅黑" panose="020B0503020204020204" pitchFamily="34" charset="-122"/>
                <a:ea typeface="微软雅黑" panose="020B0503020204020204" pitchFamily="34" charset="-122"/>
                <a:cs typeface="+mn-cs"/>
              </a:defRPr>
            </a:pPr>
            <a:endParaRPr lang="zh-CN"/>
          </a:p>
        </c:txPr>
        <c:crossAx val="140437376"/>
        <c:crosses val="autoZero"/>
        <c:auto val="1"/>
        <c:lblAlgn val="ctr"/>
        <c:lblOffset val="100"/>
      </c:catAx>
      <c:valAx>
        <c:axId val="140437376"/>
        <c:scaling>
          <c:orientation val="minMax"/>
        </c:scaling>
        <c:axPos val="l"/>
        <c:majorGridlines>
          <c:spPr>
            <a:ln w="6350" cap="flat" cmpd="sng" algn="ctr">
              <a:solidFill>
                <a:schemeClr val="bg1">
                  <a:lumMod val="85000"/>
                </a:schemeClr>
              </a:solidFill>
              <a:prstDash val="solid"/>
              <a:round/>
            </a:ln>
          </c:spPr>
        </c:majorGridlines>
        <c:numFmt formatCode="General" sourceLinked="1"/>
        <c:tickLblPos val="nextTo"/>
        <c:spPr>
          <a:ln w="6350" cap="flat" cmpd="sng" algn="ctr">
            <a:solidFill>
              <a:schemeClr val="bg1">
                <a:lumMod val="75000"/>
              </a:schemeClr>
            </a:solidFill>
            <a:prstDash val="solid"/>
            <a:round/>
          </a:ln>
        </c:spPr>
        <c:txPr>
          <a:bodyPr rot="-60000000" spcFirstLastPara="0" vertOverflow="ellipsis" vert="horz" wrap="square" anchor="ctr" anchorCtr="1"/>
          <a:lstStyle/>
          <a:p>
            <a:pPr>
              <a:defRPr lang="zh-CN" sz="105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140435840"/>
        <c:crosses val="autoZero"/>
        <c:crossBetween val="between"/>
      </c:valAx>
    </c:plotArea>
    <c:plotVisOnly val="1"/>
    <c:dispBlanksAs val="gap"/>
  </c:chart>
  <c:txPr>
    <a:bodyPr/>
    <a:lstStyle/>
    <a:p>
      <a:pPr>
        <a:defRPr lang="zh-CN" sz="1800"/>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barChart>
        <c:barDir val="col"/>
        <c:grouping val="clustered"/>
        <c:ser>
          <c:idx val="0"/>
          <c:order val="0"/>
          <c:tx>
            <c:strRef>
              <c:f>Sheet1!$B$1</c:f>
              <c:strCache>
                <c:ptCount val="1"/>
                <c:pt idx="0">
                  <c:v>销售额</c:v>
                </c:pt>
              </c:strCache>
            </c:strRef>
          </c:tx>
          <c:spPr>
            <a:solidFill>
              <a:srgbClr val="246056"/>
            </a:solidFill>
            <a:ln w="12700">
              <a:noFill/>
            </a:ln>
          </c:spPr>
          <c:cat>
            <c:strRef>
              <c:f>Sheet1!$A$2:$A$3</c:f>
              <c:strCache>
                <c:ptCount val="2"/>
                <c:pt idx="0">
                  <c:v>上半年</c:v>
                </c:pt>
                <c:pt idx="1">
                  <c:v>下半年</c:v>
                </c:pt>
              </c:strCache>
            </c:strRef>
          </c:cat>
          <c:val>
            <c:numRef>
              <c:f>Sheet1!$B$2:$B$3</c:f>
              <c:numCache>
                <c:formatCode>General</c:formatCode>
                <c:ptCount val="2"/>
                <c:pt idx="0">
                  <c:v>45</c:v>
                </c:pt>
                <c:pt idx="1">
                  <c:v>45</c:v>
                </c:pt>
              </c:numCache>
            </c:numRef>
          </c:val>
          <c:extLst xmlns:c16r2="http://schemas.microsoft.com/office/drawing/2015/06/chart">
            <c:ext xmlns:c16="http://schemas.microsoft.com/office/drawing/2014/chart" uri="{C3380CC4-5D6E-409C-BE32-E72D297353CC}">
              <c16:uniqueId val="{00000002-BE52-4A52-9368-DE5B2C3131E0}"/>
            </c:ext>
          </c:extLst>
        </c:ser>
        <c:gapWidth val="100"/>
        <c:axId val="140728192"/>
        <c:axId val="140729728"/>
      </c:barChart>
      <c:catAx>
        <c:axId val="140728192"/>
        <c:scaling>
          <c:orientation val="minMax"/>
        </c:scaling>
        <c:axPos val="b"/>
        <c:numFmt formatCode="General" sourceLinked="1"/>
        <c:tickLblPos val="nextTo"/>
        <c:txPr>
          <a:bodyPr rot="-60000000" spcFirstLastPara="0" vertOverflow="ellipsis" vert="horz" wrap="square" anchor="ctr" anchorCtr="1"/>
          <a:lstStyle/>
          <a:p>
            <a:pPr>
              <a:defRPr lang="zh-CN" sz="1100" b="0" i="0" u="none" strike="noStrike" kern="1200" baseline="0">
                <a:solidFill>
                  <a:srgbClr val="246056"/>
                </a:solidFill>
                <a:latin typeface="微软雅黑" panose="020B0503020204020204" pitchFamily="34" charset="-122"/>
                <a:ea typeface="微软雅黑" panose="020B0503020204020204" pitchFamily="34" charset="-122"/>
                <a:cs typeface="+mn-cs"/>
              </a:defRPr>
            </a:pPr>
            <a:endParaRPr lang="zh-CN"/>
          </a:p>
        </c:txPr>
        <c:crossAx val="140729728"/>
        <c:crosses val="autoZero"/>
        <c:auto val="1"/>
        <c:lblAlgn val="ctr"/>
        <c:lblOffset val="100"/>
      </c:catAx>
      <c:valAx>
        <c:axId val="140729728"/>
        <c:scaling>
          <c:orientation val="minMax"/>
        </c:scaling>
        <c:axPos val="l"/>
        <c:majorGridlines>
          <c:spPr>
            <a:ln w="6350" cap="flat" cmpd="sng" algn="ctr">
              <a:solidFill>
                <a:schemeClr val="bg1">
                  <a:lumMod val="85000"/>
                </a:schemeClr>
              </a:solidFill>
              <a:prstDash val="solid"/>
              <a:round/>
            </a:ln>
          </c:spPr>
        </c:majorGridlines>
        <c:numFmt formatCode="General" sourceLinked="1"/>
        <c:tickLblPos val="nextTo"/>
        <c:spPr>
          <a:ln w="6350" cap="flat" cmpd="sng" algn="ctr">
            <a:solidFill>
              <a:schemeClr val="bg1">
                <a:lumMod val="75000"/>
              </a:schemeClr>
            </a:solidFill>
            <a:prstDash val="solid"/>
            <a:round/>
          </a:ln>
        </c:spPr>
        <c:txPr>
          <a:bodyPr rot="-60000000" spcFirstLastPara="0" vertOverflow="ellipsis" vert="horz" wrap="square" anchor="ctr" anchorCtr="1"/>
          <a:lstStyle/>
          <a:p>
            <a:pPr>
              <a:defRPr lang="zh-CN" sz="105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140728192"/>
        <c:crosses val="autoZero"/>
        <c:crossBetween val="between"/>
      </c:valAx>
    </c:plotArea>
    <c:plotVisOnly val="1"/>
    <c:dispBlanksAs val="gap"/>
  </c:chart>
  <c:txPr>
    <a:bodyPr/>
    <a:lstStyle/>
    <a:p>
      <a:pPr>
        <a:defRPr lang="zh-CN" sz="1800"/>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barChart>
        <c:barDir val="col"/>
        <c:grouping val="clustered"/>
        <c:ser>
          <c:idx val="0"/>
          <c:order val="0"/>
          <c:tx>
            <c:strRef>
              <c:f>Sheet1!$B$1</c:f>
              <c:strCache>
                <c:ptCount val="1"/>
                <c:pt idx="0">
                  <c:v>销售额</c:v>
                </c:pt>
              </c:strCache>
            </c:strRef>
          </c:tx>
          <c:spPr>
            <a:solidFill>
              <a:srgbClr val="246056"/>
            </a:solidFill>
            <a:ln w="12700">
              <a:noFill/>
            </a:ln>
          </c:spPr>
          <c:cat>
            <c:strRef>
              <c:f>Sheet1!$A$2:$A$3</c:f>
              <c:strCache>
                <c:ptCount val="2"/>
                <c:pt idx="0">
                  <c:v>上半年</c:v>
                </c:pt>
                <c:pt idx="1">
                  <c:v>下半年</c:v>
                </c:pt>
              </c:strCache>
            </c:strRef>
          </c:cat>
          <c:val>
            <c:numRef>
              <c:f>Sheet1!$B$2:$B$3</c:f>
              <c:numCache>
                <c:formatCode>General</c:formatCode>
                <c:ptCount val="2"/>
                <c:pt idx="0">
                  <c:v>23</c:v>
                </c:pt>
                <c:pt idx="1">
                  <c:v>87</c:v>
                </c:pt>
              </c:numCache>
            </c:numRef>
          </c:val>
          <c:extLst xmlns:c16r2="http://schemas.microsoft.com/office/drawing/2015/06/chart">
            <c:ext xmlns:c16="http://schemas.microsoft.com/office/drawing/2014/chart" uri="{C3380CC4-5D6E-409C-BE32-E72D297353CC}">
              <c16:uniqueId val="{00000002-7A0C-4CCE-9411-6BD02A883FE2}"/>
            </c:ext>
          </c:extLst>
        </c:ser>
        <c:gapWidth val="100"/>
        <c:axId val="140954240"/>
        <c:axId val="110236032"/>
      </c:barChart>
      <c:catAx>
        <c:axId val="140954240"/>
        <c:scaling>
          <c:orientation val="minMax"/>
        </c:scaling>
        <c:axPos val="b"/>
        <c:numFmt formatCode="General" sourceLinked="1"/>
        <c:tickLblPos val="nextTo"/>
        <c:txPr>
          <a:bodyPr rot="-60000000" spcFirstLastPara="0" vertOverflow="ellipsis" vert="horz" wrap="square" anchor="ctr" anchorCtr="1"/>
          <a:lstStyle/>
          <a:p>
            <a:pPr>
              <a:defRPr lang="zh-CN" sz="1100" b="0" i="0" u="none" strike="noStrike" kern="1200" baseline="0">
                <a:solidFill>
                  <a:srgbClr val="246056"/>
                </a:solidFill>
                <a:latin typeface="微软雅黑" panose="020B0503020204020204" pitchFamily="34" charset="-122"/>
                <a:ea typeface="微软雅黑" panose="020B0503020204020204" pitchFamily="34" charset="-122"/>
                <a:cs typeface="+mn-cs"/>
              </a:defRPr>
            </a:pPr>
            <a:endParaRPr lang="zh-CN"/>
          </a:p>
        </c:txPr>
        <c:crossAx val="110236032"/>
        <c:crosses val="autoZero"/>
        <c:auto val="1"/>
        <c:lblAlgn val="ctr"/>
        <c:lblOffset val="100"/>
      </c:catAx>
      <c:valAx>
        <c:axId val="110236032"/>
        <c:scaling>
          <c:orientation val="minMax"/>
        </c:scaling>
        <c:axPos val="l"/>
        <c:majorGridlines>
          <c:spPr>
            <a:ln w="6350" cap="flat" cmpd="sng" algn="ctr">
              <a:solidFill>
                <a:schemeClr val="bg1">
                  <a:lumMod val="85000"/>
                </a:schemeClr>
              </a:solidFill>
              <a:prstDash val="solid"/>
              <a:round/>
            </a:ln>
          </c:spPr>
        </c:majorGridlines>
        <c:numFmt formatCode="General" sourceLinked="1"/>
        <c:tickLblPos val="nextTo"/>
        <c:spPr>
          <a:ln w="6350" cap="flat" cmpd="sng" algn="ctr">
            <a:solidFill>
              <a:schemeClr val="bg1">
                <a:lumMod val="75000"/>
              </a:schemeClr>
            </a:solidFill>
            <a:prstDash val="solid"/>
            <a:round/>
          </a:ln>
        </c:spPr>
        <c:txPr>
          <a:bodyPr rot="-60000000" spcFirstLastPara="0" vertOverflow="ellipsis" vert="horz" wrap="square" anchor="ctr" anchorCtr="1"/>
          <a:lstStyle/>
          <a:p>
            <a:pPr>
              <a:defRPr lang="zh-CN" sz="105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140954240"/>
        <c:crosses val="autoZero"/>
        <c:crossBetween val="between"/>
      </c:valAx>
    </c:plotArea>
    <c:plotVisOnly val="1"/>
    <c:dispBlanksAs val="gap"/>
  </c:chart>
  <c:txPr>
    <a:bodyPr/>
    <a:lstStyle/>
    <a:p>
      <a:pPr>
        <a:defRPr lang="zh-CN" sz="1800"/>
      </a:pPr>
      <a:endParaRPr lang="zh-CN"/>
    </a:p>
  </c:txPr>
  <c:externalData r:id="rId1"/>
</c:chartSpace>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flipH="1">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矩形 2"/>
          <p:cNvSpPr/>
          <p:nvPr userDrawn="1"/>
        </p:nvSpPr>
        <p:spPr>
          <a:xfrm>
            <a:off x="469392" y="470861"/>
            <a:ext cx="11253216" cy="5916278"/>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xmlns="" val="3268490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3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37280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4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43513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41426274"/>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799"/>
            <a:ext cx="3556000" cy="230704"/>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1" r:id="rId5"/>
  </p:sldLayoutIdLst>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php.net/manual/zh/language.types.callable.ph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ibaotu.com/pp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3" y="2799811"/>
            <a:ext cx="8398949" cy="19389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en-US" altLang="zh-CN" sz="6000" b="1" dirty="0" smtClean="0">
                <a:solidFill>
                  <a:schemeClr val="bg1">
                    <a:lumMod val="95000"/>
                  </a:schemeClr>
                </a:solidFill>
                <a:latin typeface="Microsoft YaHei" charset="-122"/>
                <a:ea typeface="Microsoft YaHei" charset="-122"/>
                <a:cs typeface="Microsoft YaHei" charset="-122"/>
              </a:rPr>
              <a:t>PHP</a:t>
            </a:r>
            <a:r>
              <a:rPr lang="zh-CN" altLang="en-US" sz="6000" b="1" dirty="0" smtClean="0">
                <a:solidFill>
                  <a:schemeClr val="bg1">
                    <a:lumMod val="95000"/>
                  </a:schemeClr>
                </a:solidFill>
                <a:latin typeface="Microsoft YaHei" charset="-122"/>
                <a:ea typeface="Microsoft YaHei" charset="-122"/>
                <a:cs typeface="Microsoft YaHei" charset="-122"/>
              </a:rPr>
              <a:t>实训课</a:t>
            </a:r>
            <a:endParaRPr lang="en-US" altLang="zh-CN" sz="6000" b="1" dirty="0" smtClean="0">
              <a:solidFill>
                <a:schemeClr val="bg1">
                  <a:lumMod val="95000"/>
                </a:schemeClr>
              </a:solidFill>
              <a:latin typeface="Microsoft YaHei" charset="-122"/>
              <a:ea typeface="Microsoft YaHei" charset="-122"/>
              <a:cs typeface="Microsoft YaHei" charset="-122"/>
            </a:endParaRPr>
          </a:p>
          <a:p>
            <a:pPr fontAlgn="base"/>
            <a:endParaRPr lang="zh-CN" altLang="en-US" sz="6000" b="1" dirty="0">
              <a:solidFill>
                <a:schemeClr val="bg1">
                  <a:lumMod val="95000"/>
                </a:schemeClr>
              </a:solidFill>
              <a:latin typeface="Microsoft YaHei" charset="-122"/>
              <a:ea typeface="Microsoft YaHei" charset="-122"/>
              <a:cs typeface="Microsoft YaHei" charset="-122"/>
            </a:endParaRPr>
          </a:p>
        </p:txBody>
      </p:sp>
      <p:sp>
        <p:nvSpPr>
          <p:cNvPr id="3"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724222" y="1974515"/>
            <a:ext cx="7871138" cy="982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4400" i="1" spc="600" dirty="0" smtClean="0">
                <a:solidFill>
                  <a:srgbClr val="F2F2F2"/>
                </a:solidFill>
                <a:latin typeface="Arial" charset="0"/>
                <a:ea typeface="Arial" charset="0"/>
                <a:cs typeface="Arial" charset="0"/>
                <a:sym typeface="Angsana New" pitchFamily="18" charset="-34"/>
              </a:rPr>
              <a:t>PHP Practical Training</a:t>
            </a:r>
            <a:endParaRPr lang="en-US" altLang="zh-CN" sz="4400" i="1" spc="600" dirty="0">
              <a:solidFill>
                <a:srgbClr val="F2F2F2"/>
              </a:solidFill>
              <a:latin typeface="Arial" charset="0"/>
              <a:ea typeface="Arial" charset="0"/>
              <a:cs typeface="Arial" charset="0"/>
              <a:sym typeface="Angsana New" pitchFamily="18" charset="-34"/>
            </a:endParaRPr>
          </a:p>
        </p:txBody>
      </p:sp>
      <p:sp>
        <p:nvSpPr>
          <p:cNvPr id="4" name="矩形 24">
            <a:extLst>
              <a:ext uri="{FF2B5EF4-FFF2-40B4-BE49-F238E27FC236}">
                <a16:creationId xmlns:a16="http://schemas.microsoft.com/office/drawing/2014/main" xmlns="" id="{D5D5CB61-E114-4452-A5AC-F20ADD7637CF}"/>
              </a:ext>
            </a:extLst>
          </p:cNvPr>
          <p:cNvSpPr>
            <a:spLocks noChangeArrowheads="1"/>
          </p:cNvSpPr>
          <p:nvPr/>
        </p:nvSpPr>
        <p:spPr bwMode="auto">
          <a:xfrm>
            <a:off x="739212" y="3815474"/>
            <a:ext cx="664913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1600" i="1" dirty="0" smtClean="0">
                <a:solidFill>
                  <a:schemeClr val="bg1"/>
                </a:solidFill>
                <a:effectLst>
                  <a:outerShdw blurRad="38100" dist="38100" dir="2700000" algn="tl">
                    <a:srgbClr val="000000">
                      <a:alpha val="43137"/>
                    </a:srgbClr>
                  </a:outerShdw>
                </a:effectLst>
                <a:latin typeface="Arial" charset="0"/>
                <a:ea typeface="Arial" charset="0"/>
                <a:cs typeface="Arial" charset="0"/>
              </a:rPr>
              <a:t>There is a common saying that every skyscraper is built from the ground. </a:t>
            </a:r>
            <a:endParaRPr lang="zh-CN" alt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478043" y="2553325"/>
            <a:ext cx="4304675" cy="4304675"/>
          </a:xfrm>
          <a:prstGeom prst="rect">
            <a:avLst/>
          </a:prstGeom>
        </p:spPr>
      </p:pic>
      <p:pic>
        <p:nvPicPr>
          <p:cNvPr id="9" name="晨曦NoiSerXI,smile丶轩 - 夏の時雨">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812800" y="-631253"/>
            <a:ext cx="812800" cy="812800"/>
          </a:xfrm>
          <a:prstGeom prst="rect">
            <a:avLst/>
          </a:prstGeom>
        </p:spPr>
      </p:pic>
      <p:pic>
        <p:nvPicPr>
          <p:cNvPr id="10" name="图片 9" descr="php_PNG6.png"/>
          <p:cNvPicPr>
            <a:picLocks noChangeAspect="1"/>
          </p:cNvPicPr>
          <p:nvPr/>
        </p:nvPicPr>
        <p:blipFill>
          <a:blip r:embed="rId6" cstate="print"/>
          <a:stretch>
            <a:fillRect/>
          </a:stretch>
        </p:blipFill>
        <p:spPr>
          <a:xfrm>
            <a:off x="4457701" y="0"/>
            <a:ext cx="3555264" cy="1919287"/>
          </a:xfrm>
          <a:prstGeom prst="rect">
            <a:avLst/>
          </a:prstGeom>
        </p:spPr>
      </p:pic>
    </p:spTree>
    <p:extLst>
      <p:ext uri="{BB962C8B-B14F-4D97-AF65-F5344CB8AC3E}">
        <p14:creationId xmlns:p14="http://schemas.microsoft.com/office/powerpoint/2010/main" xmlns="" val="847693858"/>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23" repeatCount="indefinite" fill="remove" display="0">
                  <p:stCondLst>
                    <p:cond delay="indefinite"/>
                  </p:stCondLst>
                  <p:endCondLst>
                    <p:cond evt="onStopAudio" delay="0">
                      <p:tgtEl>
                        <p:sldTgt/>
                      </p:tgtEl>
                    </p:cond>
                  </p:endCondLst>
                </p:cTn>
                <p:tgtEl>
                  <p:spTgt spid="9"/>
                </p:tgtEl>
              </p:cMediaNode>
            </p:video>
          </p:childTnLst>
        </p:cTn>
      </p:par>
    </p:tnLst>
    <p:bldLst>
      <p:bldP spid="2" grpId="0"/>
      <p:bldP spid="3" grpId="0"/>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69577" y="2101361"/>
            <a:ext cx="5899638" cy="2308324"/>
          </a:xfrm>
          <a:prstGeom prst="rect">
            <a:avLst/>
          </a:prstGeom>
          <a:noFill/>
        </p:spPr>
        <p:txBody>
          <a:bodyPr wrap="square" rtlCol="0">
            <a:spAutoFit/>
          </a:bodyPr>
          <a:lstStyle/>
          <a:p>
            <a:r>
              <a:rPr lang="en-US" altLang="zh-CN" dirty="0" smtClean="0">
                <a:solidFill>
                  <a:srgbClr val="FF0000"/>
                </a:solidFill>
              </a:rPr>
              <a:t>new</a:t>
            </a:r>
          </a:p>
          <a:p>
            <a:r>
              <a:rPr lang="en-US" altLang="zh-CN" dirty="0" smtClean="0">
                <a:solidFill>
                  <a:srgbClr val="FF0000"/>
                </a:solidFill>
              </a:rPr>
              <a:t>$this-&gt;</a:t>
            </a:r>
          </a:p>
          <a:p>
            <a:r>
              <a:rPr lang="en-US" altLang="zh-CN" dirty="0" smtClean="0">
                <a:solidFill>
                  <a:srgbClr val="FF0000"/>
                </a:solidFill>
              </a:rPr>
              <a:t>parent::</a:t>
            </a:r>
          </a:p>
          <a:p>
            <a:r>
              <a:rPr lang="en-US" altLang="zh-CN" dirty="0" smtClean="0">
                <a:solidFill>
                  <a:srgbClr val="FF0000"/>
                </a:solidFill>
              </a:rPr>
              <a:t>self::</a:t>
            </a:r>
          </a:p>
          <a:p>
            <a:r>
              <a:rPr lang="en-US" altLang="zh-CN" dirty="0" smtClean="0">
                <a:solidFill>
                  <a:srgbClr val="FF0000"/>
                </a:solidFill>
              </a:rPr>
              <a:t>static</a:t>
            </a:r>
          </a:p>
          <a:p>
            <a:r>
              <a:rPr lang="en-US" altLang="zh-CN" dirty="0" smtClean="0">
                <a:solidFill>
                  <a:srgbClr val="FF0000"/>
                </a:solidFill>
              </a:rPr>
              <a:t>public </a:t>
            </a:r>
          </a:p>
          <a:p>
            <a:r>
              <a:rPr lang="en-US" altLang="zh-CN" dirty="0" smtClean="0">
                <a:solidFill>
                  <a:srgbClr val="FF0000"/>
                </a:solidFill>
              </a:rPr>
              <a:t>protected</a:t>
            </a:r>
          </a:p>
          <a:p>
            <a:r>
              <a:rPr lang="en-US" altLang="zh-CN" dirty="0" smtClean="0">
                <a:solidFill>
                  <a:srgbClr val="FF0000"/>
                </a:solidFill>
              </a:rPr>
              <a:t>private</a:t>
            </a:r>
          </a:p>
        </p:txBody>
      </p:sp>
      <p:sp>
        <p:nvSpPr>
          <p:cNvPr id="3" name="TextBox 2"/>
          <p:cNvSpPr txBox="1"/>
          <p:nvPr/>
        </p:nvSpPr>
        <p:spPr>
          <a:xfrm>
            <a:off x="2989384" y="1661746"/>
            <a:ext cx="4035670" cy="584775"/>
          </a:xfrm>
          <a:prstGeom prst="rect">
            <a:avLst/>
          </a:prstGeom>
          <a:noFill/>
        </p:spPr>
        <p:txBody>
          <a:bodyPr wrap="square" rtlCol="0">
            <a:spAutoFit/>
          </a:bodyPr>
          <a:lstStyle/>
          <a:p>
            <a:pPr algn="ctr"/>
            <a:r>
              <a:rPr lang="zh-CN" altLang="en-US" sz="3200" b="1" dirty="0" smtClean="0">
                <a:solidFill>
                  <a:srgbClr val="246056"/>
                </a:solidFill>
              </a:rPr>
              <a:t>几个关键字汇总</a:t>
            </a:r>
            <a:endParaRPr lang="zh-CN" altLang="en-US" sz="3200" b="1" dirty="0">
              <a:solidFill>
                <a:srgbClr val="246056"/>
              </a:solidFill>
            </a:endParaRPr>
          </a:p>
        </p:txBody>
      </p:sp>
      <p:sp>
        <p:nvSpPr>
          <p:cNvPr id="5" name="TextBox 4"/>
          <p:cNvSpPr txBox="1"/>
          <p:nvPr/>
        </p:nvSpPr>
        <p:spPr>
          <a:xfrm>
            <a:off x="1670538" y="4730262"/>
            <a:ext cx="9494725" cy="1477328"/>
          </a:xfrm>
          <a:prstGeom prst="rect">
            <a:avLst/>
          </a:prstGeom>
          <a:noFill/>
        </p:spPr>
        <p:txBody>
          <a:bodyPr wrap="square" rtlCol="0">
            <a:spAutoFit/>
          </a:bodyPr>
          <a:lstStyle/>
          <a:p>
            <a:r>
              <a:rPr lang="en-US" altLang="zh-CN" dirty="0" smtClean="0">
                <a:solidFill>
                  <a:srgbClr val="246056"/>
                </a:solidFill>
              </a:rPr>
              <a:t>static</a:t>
            </a:r>
            <a:r>
              <a:rPr lang="zh-CN" altLang="en-US" dirty="0" smtClean="0">
                <a:solidFill>
                  <a:srgbClr val="246056"/>
                </a:solidFill>
              </a:rPr>
              <a:t>好处：可以在脚本的任何地方使用它们（前提？），可以直接访问这些功能，</a:t>
            </a:r>
            <a:endParaRPr lang="en-US" altLang="zh-CN" dirty="0" smtClean="0">
              <a:solidFill>
                <a:srgbClr val="246056"/>
              </a:solidFill>
            </a:endParaRPr>
          </a:p>
          <a:p>
            <a:r>
              <a:rPr lang="zh-CN" altLang="en-US" dirty="0" smtClean="0">
                <a:solidFill>
                  <a:srgbClr val="246056"/>
                </a:solidFill>
              </a:rPr>
              <a:t>无需将一个类的实例从一个对象传递给另一个对象或者将对象设置为全局变量。</a:t>
            </a:r>
            <a:endParaRPr lang="en-US" altLang="zh-CN" dirty="0" smtClean="0">
              <a:solidFill>
                <a:srgbClr val="246056"/>
              </a:solidFill>
            </a:endParaRPr>
          </a:p>
          <a:p>
            <a:r>
              <a:rPr lang="zh-CN" altLang="en-US" dirty="0" smtClean="0">
                <a:solidFill>
                  <a:srgbClr val="246056"/>
                </a:solidFill>
              </a:rPr>
              <a:t>其次，类的所有实例都可以访问静态变量，因此，可以将希望所有类成员都能</a:t>
            </a:r>
            <a:endParaRPr lang="en-US" altLang="zh-CN" dirty="0" smtClean="0">
              <a:solidFill>
                <a:srgbClr val="246056"/>
              </a:solidFill>
            </a:endParaRPr>
          </a:p>
          <a:p>
            <a:r>
              <a:rPr lang="zh-CN" altLang="en-US" dirty="0" smtClean="0">
                <a:solidFill>
                  <a:srgbClr val="246056"/>
                </a:solidFill>
              </a:rPr>
              <a:t>访问的属性设置为静态的。</a:t>
            </a:r>
            <a:endParaRPr lang="en-US" altLang="zh-CN" dirty="0" smtClean="0">
              <a:solidFill>
                <a:srgbClr val="246056"/>
              </a:solidFill>
            </a:endParaRPr>
          </a:p>
          <a:p>
            <a:r>
              <a:rPr lang="zh-CN" altLang="en-US" dirty="0" smtClean="0">
                <a:solidFill>
                  <a:srgbClr val="246056"/>
                </a:solidFill>
              </a:rPr>
              <a:t>不需要实例化就能访问更简单和便捷，使代码更加简洁。</a:t>
            </a:r>
            <a:endParaRPr lang="zh-CN" altLang="en-US" dirty="0">
              <a:solidFill>
                <a:srgbClr val="246056"/>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7" y="1241950"/>
            <a:ext cx="6224952" cy="3508653"/>
          </a:xfrm>
          <a:prstGeom prst="rect">
            <a:avLst/>
          </a:prstGeom>
          <a:noFill/>
        </p:spPr>
        <p:txBody>
          <a:bodyPr wrap="square" rtlCol="0">
            <a:spAutoFit/>
          </a:bodyPr>
          <a:lstStyle/>
          <a:p>
            <a:pPr algn="ct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常量属性</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b="1" dirty="0" smtClean="0">
                <a:solidFill>
                  <a:schemeClr val="tx2"/>
                </a:solidFill>
                <a:latin typeface="微软雅黑" panose="020B0503020204020204" pitchFamily="34" charset="-122"/>
                <a:ea typeface="微软雅黑" panose="020B0503020204020204" pitchFamily="34" charset="-122"/>
              </a:rPr>
              <a:t>不应该被客户端代码改变的属性（错误标识位，状态标识位）</a:t>
            </a:r>
            <a:endParaRPr lang="en-US" altLang="zh-CN" b="1" dirty="0" smtClean="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b="1" dirty="0" smtClean="0">
                <a:solidFill>
                  <a:schemeClr val="tx2"/>
                </a:solidFill>
                <a:latin typeface="微软雅黑" panose="020B0503020204020204" pitchFamily="34" charset="-122"/>
                <a:ea typeface="微软雅黑" panose="020B0503020204020204" pitchFamily="34" charset="-122"/>
              </a:rPr>
              <a:t>定义：</a:t>
            </a:r>
            <a:r>
              <a:rPr lang="en-US" altLang="zh-CN" b="1" dirty="0" smtClean="0">
                <a:solidFill>
                  <a:schemeClr val="tx2"/>
                </a:solidFill>
                <a:latin typeface="微软雅黑" panose="020B0503020204020204" pitchFamily="34" charset="-122"/>
                <a:ea typeface="微软雅黑" panose="020B0503020204020204" pitchFamily="34" charset="-122"/>
              </a:rPr>
              <a:t>	const  </a:t>
            </a:r>
            <a:r>
              <a:rPr lang="zh-CN" altLang="en-US" b="1" dirty="0" smtClean="0">
                <a:solidFill>
                  <a:schemeClr val="tx2"/>
                </a:solidFill>
                <a:latin typeface="微软雅黑" panose="020B0503020204020204" pitchFamily="34" charset="-122"/>
                <a:ea typeface="微软雅黑" panose="020B0503020204020204" pitchFamily="34" charset="-122"/>
              </a:rPr>
              <a:t>关键字声明</a:t>
            </a:r>
            <a:endParaRPr lang="en-US" altLang="zh-CN" b="1" dirty="0" smtClean="0">
              <a:solidFill>
                <a:schemeClr val="tx2"/>
              </a:solidFill>
              <a:latin typeface="微软雅黑" panose="020B0503020204020204" pitchFamily="34" charset="-122"/>
              <a:ea typeface="微软雅黑" panose="020B0503020204020204" pitchFamily="34" charset="-122"/>
            </a:endParaRPr>
          </a:p>
          <a:p>
            <a:pPr>
              <a:lnSpc>
                <a:spcPct val="150000"/>
              </a:lnSpc>
            </a:pPr>
            <a:r>
              <a:rPr lang="en-US" altLang="zh-CN" b="1" dirty="0" smtClean="0">
                <a:solidFill>
                  <a:schemeClr val="tx2"/>
                </a:solidFill>
                <a:latin typeface="微软雅黑" panose="020B0503020204020204" pitchFamily="34" charset="-122"/>
                <a:ea typeface="微软雅黑" panose="020B0503020204020204" pitchFamily="34" charset="-122"/>
              </a:rPr>
              <a:t>		</a:t>
            </a:r>
            <a:r>
              <a:rPr lang="zh-CN" altLang="en-US" b="1" dirty="0" smtClean="0">
                <a:solidFill>
                  <a:schemeClr val="tx2"/>
                </a:solidFill>
                <a:latin typeface="微软雅黑" panose="020B0503020204020204" pitchFamily="34" charset="-122"/>
                <a:ea typeface="微软雅黑" panose="020B0503020204020204" pitchFamily="34" charset="-122"/>
              </a:rPr>
              <a:t>不需要</a:t>
            </a:r>
            <a:r>
              <a:rPr lang="en-US" altLang="zh-CN" b="1" dirty="0" smtClean="0">
                <a:solidFill>
                  <a:schemeClr val="tx2"/>
                </a:solidFill>
                <a:latin typeface="微软雅黑" panose="020B0503020204020204" pitchFamily="34" charset="-122"/>
                <a:ea typeface="微软雅黑" panose="020B0503020204020204" pitchFamily="34" charset="-122"/>
              </a:rPr>
              <a:t>$</a:t>
            </a:r>
          </a:p>
          <a:p>
            <a:pPr>
              <a:lnSpc>
                <a:spcPct val="150000"/>
              </a:lnSpc>
            </a:pPr>
            <a:r>
              <a:rPr lang="en-US" altLang="zh-CN" b="1" dirty="0" smtClean="0">
                <a:solidFill>
                  <a:schemeClr val="tx2"/>
                </a:solidFill>
                <a:latin typeface="微软雅黑" panose="020B0503020204020204" pitchFamily="34" charset="-122"/>
                <a:ea typeface="微软雅黑" panose="020B0503020204020204" pitchFamily="34" charset="-122"/>
              </a:rPr>
              <a:t>		</a:t>
            </a:r>
            <a:r>
              <a:rPr lang="zh-CN" altLang="en-US" b="1" dirty="0" smtClean="0">
                <a:solidFill>
                  <a:schemeClr val="tx2"/>
                </a:solidFill>
                <a:latin typeface="微软雅黑" panose="020B0503020204020204" pitchFamily="34" charset="-122"/>
                <a:ea typeface="微软雅黑" panose="020B0503020204020204" pitchFamily="34" charset="-122"/>
              </a:rPr>
              <a:t>规范：全部大写字母</a:t>
            </a:r>
            <a:endParaRPr lang="en-US" altLang="zh-CN" b="1" dirty="0" smtClean="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b="1" dirty="0" smtClean="0">
                <a:solidFill>
                  <a:schemeClr val="tx2"/>
                </a:solidFill>
                <a:latin typeface="微软雅黑" panose="020B0503020204020204" pitchFamily="34" charset="-122"/>
                <a:ea typeface="微软雅黑" panose="020B0503020204020204" pitchFamily="34" charset="-122"/>
              </a:rPr>
              <a:t>访问：外部使用类名</a:t>
            </a:r>
            <a:r>
              <a:rPr lang="en-US" altLang="zh-CN" b="1" dirty="0" smtClean="0">
                <a:solidFill>
                  <a:schemeClr val="tx2"/>
                </a:solidFill>
                <a:latin typeface="微软雅黑" panose="020B0503020204020204" pitchFamily="34" charset="-122"/>
                <a:ea typeface="微软雅黑" panose="020B0503020204020204" pitchFamily="34" charset="-122"/>
              </a:rPr>
              <a:t>::</a:t>
            </a:r>
            <a:r>
              <a:rPr lang="zh-CN" altLang="en-US" b="1" dirty="0" smtClean="0">
                <a:solidFill>
                  <a:schemeClr val="tx2"/>
                </a:solidFill>
                <a:latin typeface="微软雅黑" panose="020B0503020204020204" pitchFamily="34" charset="-122"/>
                <a:ea typeface="微软雅黑" panose="020B0503020204020204" pitchFamily="34" charset="-122"/>
              </a:rPr>
              <a:t>常量名</a:t>
            </a:r>
            <a:endParaRPr lang="en-US" altLang="zh-CN" b="1" dirty="0" smtClean="0">
              <a:solidFill>
                <a:schemeClr val="tx2"/>
              </a:solidFill>
              <a:latin typeface="微软雅黑" panose="020B0503020204020204" pitchFamily="34" charset="-122"/>
              <a:ea typeface="微软雅黑" panose="020B0503020204020204" pitchFamily="34" charset="-122"/>
            </a:endParaRPr>
          </a:p>
          <a:p>
            <a:pPr>
              <a:lnSpc>
                <a:spcPct val="150000"/>
              </a:lnSpc>
            </a:pPr>
            <a:r>
              <a:rPr lang="en-US" altLang="zh-CN" b="1" dirty="0" smtClean="0">
                <a:solidFill>
                  <a:schemeClr val="tx2"/>
                </a:solidFill>
                <a:latin typeface="微软雅黑" panose="020B0503020204020204" pitchFamily="34" charset="-122"/>
                <a:ea typeface="微软雅黑" panose="020B0503020204020204" pitchFamily="34" charset="-122"/>
              </a:rPr>
              <a:t>	   </a:t>
            </a:r>
            <a:r>
              <a:rPr lang="zh-CN" altLang="en-US" b="1" dirty="0" smtClean="0">
                <a:solidFill>
                  <a:schemeClr val="tx2"/>
                </a:solidFill>
                <a:latin typeface="微软雅黑" panose="020B0503020204020204" pitchFamily="34" charset="-122"/>
                <a:ea typeface="微软雅黑" panose="020B0503020204020204" pitchFamily="34" charset="-122"/>
              </a:rPr>
              <a:t>内部使用</a:t>
            </a:r>
            <a:r>
              <a:rPr lang="en-US" altLang="zh-CN" b="1" dirty="0" smtClean="0">
                <a:solidFill>
                  <a:schemeClr val="tx2"/>
                </a:solidFill>
                <a:latin typeface="微软雅黑" panose="020B0503020204020204" pitchFamily="34" charset="-122"/>
                <a:ea typeface="微软雅黑" panose="020B0503020204020204" pitchFamily="34" charset="-122"/>
              </a:rPr>
              <a:t>self::</a:t>
            </a:r>
            <a:r>
              <a:rPr lang="zh-CN" altLang="en-US" b="1" dirty="0" smtClean="0">
                <a:solidFill>
                  <a:schemeClr val="tx2"/>
                </a:solidFill>
                <a:latin typeface="微软雅黑" panose="020B0503020204020204" pitchFamily="34" charset="-122"/>
                <a:ea typeface="微软雅黑" panose="020B0503020204020204" pitchFamily="34" charset="-122"/>
              </a:rPr>
              <a:t>常量名</a:t>
            </a:r>
          </a:p>
          <a:p>
            <a:pPr algn="just">
              <a:lnSpc>
                <a:spcPct val="150000"/>
              </a:lnSpc>
            </a:pPr>
            <a:endParaRPr lang="zh-CN" altLang="en-US" sz="1200" dirty="0">
              <a:solidFill>
                <a:srgbClr val="246056"/>
              </a:solidFill>
              <a:latin typeface="微软雅黑" panose="020B0503020204020204" pitchFamily="34" charset="-122"/>
              <a:ea typeface="微软雅黑" panose="020B0503020204020204" pitchFamily="34" charset="-122"/>
            </a:endParaRPr>
          </a:p>
        </p:txBody>
      </p:sp>
      <p:pic>
        <p:nvPicPr>
          <p:cNvPr id="3" name="图片 2" descr="19.png"/>
          <p:cNvPicPr>
            <a:picLocks noChangeAspect="1"/>
          </p:cNvPicPr>
          <p:nvPr/>
        </p:nvPicPr>
        <p:blipFill>
          <a:blip r:embed="rId2" cstate="print"/>
          <a:stretch>
            <a:fillRect/>
          </a:stretch>
        </p:blipFill>
        <p:spPr>
          <a:xfrm>
            <a:off x="8028708" y="536332"/>
            <a:ext cx="3656269" cy="5838092"/>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6" y="1241950"/>
            <a:ext cx="9024281" cy="1292662"/>
          </a:xfrm>
          <a:prstGeom prst="rect">
            <a:avLst/>
          </a:prstGeom>
          <a:noFill/>
        </p:spPr>
        <p:txBody>
          <a:bodyPr wrap="square" rtlCol="0">
            <a:spAutoFit/>
          </a:bodyPr>
          <a:lstStyle/>
          <a:p>
            <a:pPr algn="ct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使用拦截器（魔术方法）</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smtClean="0">
                <a:solidFill>
                  <a:srgbClr val="246056"/>
                </a:solidFill>
                <a:latin typeface="微软雅黑" panose="020B0503020204020204" pitchFamily="34" charset="-122"/>
                <a:ea typeface="微软雅黑" panose="020B0503020204020204" pitchFamily="34" charset="-122"/>
              </a:rPr>
              <a:t>PHP</a:t>
            </a:r>
            <a:r>
              <a:rPr lang="zh-CN" altLang="en-US" sz="1200" dirty="0" smtClean="0">
                <a:solidFill>
                  <a:srgbClr val="246056"/>
                </a:solidFill>
                <a:latin typeface="微软雅黑" panose="020B0503020204020204" pitchFamily="34" charset="-122"/>
                <a:ea typeface="微软雅黑" panose="020B0503020204020204" pitchFamily="34" charset="-122"/>
              </a:rPr>
              <a:t>提供的内置拦截器方法可以拦截发送给未定义</a:t>
            </a:r>
            <a:r>
              <a:rPr lang="en-US" altLang="zh-CN" sz="1200" dirty="0" smtClean="0">
                <a:solidFill>
                  <a:srgbClr val="246056"/>
                </a:solidFill>
                <a:latin typeface="微软雅黑" panose="020B0503020204020204" pitchFamily="34" charset="-122"/>
                <a:ea typeface="微软雅黑" panose="020B0503020204020204" pitchFamily="34" charset="-122"/>
              </a:rPr>
              <a:t>(</a:t>
            </a:r>
            <a:r>
              <a:rPr lang="zh-CN" altLang="en-US" sz="1200" dirty="0" smtClean="0">
                <a:solidFill>
                  <a:srgbClr val="246056"/>
                </a:solidFill>
                <a:latin typeface="微软雅黑" panose="020B0503020204020204" pitchFamily="34" charset="-122"/>
                <a:ea typeface="微软雅黑" panose="020B0503020204020204" pitchFamily="34" charset="-122"/>
              </a:rPr>
              <a:t>包含没有权限</a:t>
            </a:r>
            <a:r>
              <a:rPr lang="en-US" altLang="zh-CN" sz="1200" dirty="0" smtClean="0">
                <a:solidFill>
                  <a:srgbClr val="246056"/>
                </a:solidFill>
                <a:latin typeface="微软雅黑" panose="020B0503020204020204" pitchFamily="34" charset="-122"/>
                <a:ea typeface="微软雅黑" panose="020B0503020204020204" pitchFamily="34" charset="-122"/>
              </a:rPr>
              <a:t>)</a:t>
            </a:r>
            <a:r>
              <a:rPr lang="zh-CN" altLang="en-US" sz="1200" dirty="0" smtClean="0">
                <a:solidFill>
                  <a:srgbClr val="246056"/>
                </a:solidFill>
                <a:latin typeface="微软雅黑" panose="020B0503020204020204" pitchFamily="34" charset="-122"/>
                <a:ea typeface="微软雅黑" panose="020B0503020204020204" pitchFamily="34" charset="-122"/>
              </a:rPr>
              <a:t>的属性和方法的消息，在恰当的时候被自动调用</a:t>
            </a: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smtClean="0">
                <a:solidFill>
                  <a:srgbClr val="FF0000"/>
                </a:solidFill>
              </a:rPr>
              <a:t>must have public visibility and cannot be static</a:t>
            </a:r>
            <a:endParaRPr lang="zh-CN" altLang="en-US" sz="1200"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2075961" y="3313397"/>
          <a:ext cx="8128000" cy="259588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zh-CN" altLang="en-US" dirty="0" smtClean="0"/>
                        <a:t>方法</a:t>
                      </a:r>
                      <a:endParaRPr lang="zh-CN" altLang="en-US" dirty="0"/>
                    </a:p>
                  </a:txBody>
                  <a:tcPr/>
                </a:tc>
                <a:tc>
                  <a:txBody>
                    <a:bodyPr/>
                    <a:lstStyle/>
                    <a:p>
                      <a:r>
                        <a:rPr lang="zh-CN" altLang="en-US" dirty="0" smtClean="0"/>
                        <a:t>说明</a:t>
                      </a:r>
                      <a:endParaRPr lang="zh-CN" altLang="en-US" dirty="0"/>
                    </a:p>
                  </a:txBody>
                  <a:tcPr/>
                </a:tc>
              </a:tr>
              <a:tr h="370840">
                <a:tc>
                  <a:txBody>
                    <a:bodyPr/>
                    <a:lstStyle/>
                    <a:p>
                      <a:r>
                        <a:rPr lang="en-US" altLang="zh-CN" dirty="0" smtClean="0"/>
                        <a:t>__get()</a:t>
                      </a:r>
                      <a:endParaRPr lang="zh-CN" altLang="en-US" dirty="0"/>
                    </a:p>
                  </a:txBody>
                  <a:tcPr/>
                </a:tc>
                <a:tc>
                  <a:txBody>
                    <a:bodyPr/>
                    <a:lstStyle/>
                    <a:p>
                      <a:r>
                        <a:rPr lang="zh-CN" altLang="en-US" dirty="0" smtClean="0"/>
                        <a:t>访问未定义的属性时被调用</a:t>
                      </a:r>
                      <a:endParaRPr lang="zh-CN" altLang="en-US" dirty="0"/>
                    </a:p>
                  </a:txBody>
                  <a:tcPr/>
                </a:tc>
              </a:tr>
              <a:tr h="370840">
                <a:tc>
                  <a:txBody>
                    <a:bodyPr/>
                    <a:lstStyle/>
                    <a:p>
                      <a:r>
                        <a:rPr lang="en-US" altLang="zh-CN" dirty="0" smtClean="0"/>
                        <a:t>__set()</a:t>
                      </a:r>
                      <a:endParaRPr lang="zh-CN" altLang="en-US" dirty="0"/>
                    </a:p>
                  </a:txBody>
                  <a:tcPr/>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zh-CN" altLang="en-US" dirty="0" smtClean="0"/>
                        <a:t>对未定义属性进行赋值时被调用</a:t>
                      </a:r>
                    </a:p>
                  </a:txBody>
                  <a:tcPr/>
                </a:tc>
              </a:tr>
              <a:tr h="370840">
                <a:tc>
                  <a:txBody>
                    <a:bodyPr/>
                    <a:lstStyle/>
                    <a:p>
                      <a:r>
                        <a:rPr lang="en-US" altLang="zh-CN" dirty="0" smtClean="0"/>
                        <a:t>__call($</a:t>
                      </a:r>
                      <a:r>
                        <a:rPr lang="en-US" altLang="zh-CN" dirty="0" err="1" smtClean="0"/>
                        <a:t>method,$arg_array</a:t>
                      </a:r>
                      <a:r>
                        <a:rPr lang="en-US" altLang="zh-CN" dirty="0" smtClean="0"/>
                        <a:t>)</a:t>
                      </a:r>
                      <a:endParaRPr lang="zh-CN" altLang="en-US" dirty="0"/>
                    </a:p>
                  </a:txBody>
                  <a:tcPr/>
                </a:tc>
                <a:tc>
                  <a:txBody>
                    <a:bodyPr/>
                    <a:lstStyle/>
                    <a:p>
                      <a:r>
                        <a:rPr lang="zh-CN" altLang="en-US" dirty="0" smtClean="0"/>
                        <a:t>调用未定义的非静态方法时被调用</a:t>
                      </a:r>
                      <a:endParaRPr lang="zh-CN" altLang="en-US" dirty="0"/>
                    </a:p>
                  </a:txBody>
                  <a:tcPr/>
                </a:tc>
              </a:tr>
              <a:tr h="370840">
                <a:tc>
                  <a:txBody>
                    <a:bodyPr/>
                    <a:lstStyle/>
                    <a:p>
                      <a:r>
                        <a:rPr lang="en-US" altLang="zh-CN" dirty="0" smtClean="0"/>
                        <a:t>__</a:t>
                      </a:r>
                      <a:r>
                        <a:rPr lang="en-US" altLang="zh-CN" dirty="0" err="1" smtClean="0"/>
                        <a:t>callStatic</a:t>
                      </a:r>
                      <a:r>
                        <a:rPr lang="en-US" altLang="zh-CN" dirty="0" smtClean="0"/>
                        <a:t>(($</a:t>
                      </a:r>
                      <a:r>
                        <a:rPr lang="en-US" altLang="zh-CN" dirty="0" err="1" smtClean="0"/>
                        <a:t>method,$arg_array</a:t>
                      </a:r>
                      <a:r>
                        <a:rPr lang="en-US" altLang="zh-CN" dirty="0" smtClean="0"/>
                        <a:t>)</a:t>
                      </a:r>
                      <a:endParaRPr lang="zh-CN" altLang="en-US" dirty="0"/>
                    </a:p>
                  </a:txBody>
                  <a:tcPr/>
                </a:tc>
                <a:tc>
                  <a:txBody>
                    <a:bodyPr/>
                    <a:lstStyle/>
                    <a:p>
                      <a:r>
                        <a:rPr lang="zh-CN" altLang="en-US" dirty="0" smtClean="0"/>
                        <a:t>调用未定义的静态方法时被调用</a:t>
                      </a:r>
                      <a:endParaRPr lang="zh-CN" altLang="en-US" dirty="0"/>
                    </a:p>
                  </a:txBody>
                  <a:tcPr/>
                </a:tc>
              </a:tr>
              <a:tr h="370840">
                <a:tc>
                  <a:txBody>
                    <a:bodyPr/>
                    <a:lstStyle/>
                    <a:p>
                      <a:r>
                        <a:rPr lang="en-US" altLang="zh-CN" dirty="0" smtClean="0"/>
                        <a:t>__</a:t>
                      </a:r>
                      <a:r>
                        <a:rPr lang="en-US" altLang="zh-CN" dirty="0" err="1" smtClean="0"/>
                        <a:t>isset</a:t>
                      </a:r>
                      <a:r>
                        <a:rPr lang="en-US" altLang="zh-CN" dirty="0" smtClean="0"/>
                        <a:t>()</a:t>
                      </a:r>
                      <a:endParaRPr lang="zh-CN" altLang="en-US" dirty="0"/>
                    </a:p>
                  </a:txBody>
                  <a:tcPr/>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zh-CN" altLang="en-US" dirty="0" smtClean="0"/>
                        <a:t>对未定义属性调用</a:t>
                      </a:r>
                      <a:r>
                        <a:rPr lang="en-US" altLang="zh-CN" dirty="0" err="1" smtClean="0"/>
                        <a:t>isset</a:t>
                      </a:r>
                      <a:r>
                        <a:rPr lang="en-US" altLang="zh-CN" dirty="0" smtClean="0"/>
                        <a:t>()</a:t>
                      </a:r>
                      <a:r>
                        <a:rPr lang="zh-CN" altLang="en-US" dirty="0" smtClean="0"/>
                        <a:t>时被调用</a:t>
                      </a:r>
                    </a:p>
                  </a:txBody>
                  <a:tcPr/>
                </a:tc>
              </a:tr>
              <a:tr h="370840">
                <a:tc>
                  <a:txBody>
                    <a:bodyPr/>
                    <a:lstStyle/>
                    <a:p>
                      <a:r>
                        <a:rPr lang="en-US" altLang="zh-CN" dirty="0" smtClean="0"/>
                        <a:t>__unset()</a:t>
                      </a:r>
                      <a:endParaRPr lang="zh-CN" altLang="en-US" dirty="0"/>
                    </a:p>
                  </a:txBody>
                  <a:tcPr/>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zh-CN" altLang="en-US" dirty="0" smtClean="0"/>
                        <a:t>对未定义的属性调用</a:t>
                      </a:r>
                      <a:r>
                        <a:rPr lang="en-US" altLang="zh-CN" dirty="0" smtClean="0"/>
                        <a:t>unset()</a:t>
                      </a:r>
                      <a:r>
                        <a:rPr lang="zh-CN" altLang="en-US" dirty="0" smtClean="0"/>
                        <a:t>时被调用</a:t>
                      </a:r>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6" y="1241950"/>
            <a:ext cx="9024281" cy="3231654"/>
          </a:xfrm>
          <a:prstGeom prst="rect">
            <a:avLst/>
          </a:prstGeom>
          <a:noFill/>
        </p:spPr>
        <p:txBody>
          <a:bodyPr wrap="square" rtlCol="0">
            <a:spAutoFit/>
          </a:bodyPr>
          <a:lstStyle/>
          <a:p>
            <a:pPr algn="ct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析构方法</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__destruct()</a:t>
            </a:r>
          </a:p>
          <a:p>
            <a:pPr>
              <a:lnSpc>
                <a:spcPct val="150000"/>
              </a:lnSpc>
            </a:pPr>
            <a:r>
              <a:rPr lang="zh-CN" altLang="en-US" sz="2400" b="1" dirty="0" smtClean="0">
                <a:solidFill>
                  <a:srgbClr val="246056"/>
                </a:solidFill>
                <a:latin typeface="微软雅黑" panose="020B0503020204020204" pitchFamily="34" charset="-122"/>
                <a:ea typeface="微软雅黑" panose="020B0503020204020204" pitchFamily="34" charset="-122"/>
              </a:rPr>
              <a:t>在对象被垃圾回收前（从内存中消失）</a:t>
            </a:r>
            <a:endParaRPr lang="en-US" altLang="zh-CN" sz="24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2400" b="1" dirty="0" smtClean="0">
                <a:solidFill>
                  <a:srgbClr val="246056"/>
                </a:solidFill>
                <a:latin typeface="微软雅黑" panose="020B0503020204020204" pitchFamily="34" charset="-122"/>
                <a:ea typeface="微软雅黑" panose="020B0503020204020204" pitchFamily="34" charset="-122"/>
              </a:rPr>
              <a:t>显示调用</a:t>
            </a:r>
            <a:r>
              <a:rPr lang="en-US" altLang="zh-CN" sz="2400" b="1" dirty="0" smtClean="0">
                <a:solidFill>
                  <a:srgbClr val="246056"/>
                </a:solidFill>
                <a:latin typeface="微软雅黑" panose="020B0503020204020204" pitchFamily="34" charset="-122"/>
                <a:ea typeface="微软雅黑" panose="020B0503020204020204" pitchFamily="34" charset="-122"/>
              </a:rPr>
              <a:t>unset(</a:t>
            </a:r>
            <a:r>
              <a:rPr lang="zh-CN" altLang="en-US" sz="2400" b="1" dirty="0" smtClean="0">
                <a:solidFill>
                  <a:srgbClr val="246056"/>
                </a:solidFill>
                <a:latin typeface="微软雅黑" panose="020B0503020204020204" pitchFamily="34" charset="-122"/>
                <a:ea typeface="微软雅黑" panose="020B0503020204020204" pitchFamily="34" charset="-122"/>
              </a:rPr>
              <a:t>对象</a:t>
            </a:r>
            <a:r>
              <a:rPr lang="en-US" altLang="zh-CN" sz="2400" b="1" dirty="0" smtClean="0">
                <a:solidFill>
                  <a:srgbClr val="246056"/>
                </a:solidFill>
                <a:latin typeface="微软雅黑" panose="020B0503020204020204" pitchFamily="34" charset="-122"/>
                <a:ea typeface="微软雅黑" panose="020B0503020204020204" pitchFamily="34" charset="-122"/>
              </a:rPr>
              <a:t>)</a:t>
            </a:r>
            <a:r>
              <a:rPr lang="zh-CN" altLang="en-US" sz="2400" b="1" dirty="0" smtClean="0">
                <a:solidFill>
                  <a:srgbClr val="246056"/>
                </a:solidFill>
                <a:latin typeface="微软雅黑" panose="020B0503020204020204" pitchFamily="34" charset="-122"/>
                <a:ea typeface="微软雅黑" panose="020B0503020204020204" pitchFamily="34" charset="-122"/>
              </a:rPr>
              <a:t>时</a:t>
            </a:r>
            <a:endParaRPr lang="en-US" altLang="zh-CN" sz="24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2400" b="1" dirty="0" smtClean="0">
                <a:solidFill>
                  <a:srgbClr val="246056"/>
                </a:solidFill>
                <a:latin typeface="微软雅黑" panose="020B0503020204020204" pitchFamily="34" charset="-122"/>
                <a:ea typeface="微软雅黑" panose="020B0503020204020204" pitchFamily="34" charset="-122"/>
              </a:rPr>
              <a:t>进程中没有引用指向对象时（程序执行完毕）</a:t>
            </a:r>
            <a:endParaRPr lang="en-US" altLang="zh-CN" sz="24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rgbClr val="24605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6" y="1241950"/>
            <a:ext cx="9024281" cy="5724644"/>
          </a:xfrm>
          <a:prstGeom prst="rect">
            <a:avLst/>
          </a:prstGeom>
          <a:noFill/>
        </p:spPr>
        <p:txBody>
          <a:bodyPr wrap="square" rtlCol="0">
            <a:spAutoFit/>
          </a:bodyPr>
          <a:lstStyle/>
          <a:p>
            <a:pPr algn="ct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复</a:t>
            </a:r>
            <a:r>
              <a:rPr lang="zh-CN" altLang="en-US" sz="2800" b="1" dirty="0" smtClean="0">
                <a:solidFill>
                  <a:srgbClr val="246056"/>
                </a:solidFill>
                <a:latin typeface="微软雅黑" panose="020B0503020204020204" pitchFamily="34" charset="-122"/>
                <a:ea typeface="微软雅黑" panose="020B0503020204020204" pitchFamily="34" charset="-122"/>
              </a:rPr>
              <a:t>制对象</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400" b="1" dirty="0" smtClean="0">
                <a:solidFill>
                  <a:srgbClr val="FF0000"/>
                </a:solidFill>
                <a:latin typeface="微软雅黑" panose="020B0503020204020204" pitchFamily="34" charset="-122"/>
                <a:ea typeface="微软雅黑" panose="020B0503020204020204" pitchFamily="34" charset="-122"/>
              </a:rPr>
              <a:t>clone  __clone()</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200" dirty="0" smtClean="0">
                <a:solidFill>
                  <a:srgbClr val="246056"/>
                </a:solidFill>
                <a:latin typeface="微软雅黑" panose="020B0503020204020204" pitchFamily="34" charset="-122"/>
                <a:ea typeface="微软雅黑" panose="020B0503020204020204" pitchFamily="34" charset="-122"/>
              </a:rPr>
              <a:t>Php5</a:t>
            </a:r>
            <a:r>
              <a:rPr lang="zh-CN" altLang="en-US" sz="1200" dirty="0" smtClean="0">
                <a:solidFill>
                  <a:srgbClr val="246056"/>
                </a:solidFill>
                <a:latin typeface="微软雅黑" panose="020B0503020204020204" pitchFamily="34" charset="-122"/>
                <a:ea typeface="微软雅黑" panose="020B0503020204020204" pitchFamily="34" charset="-122"/>
              </a:rPr>
              <a:t>以上的版本，对象的赋值和传递都是通过引用进行的（指向同一个对象的引用，而不是各自保留副本，与普通类型赋值区分开来）。</a:t>
            </a:r>
            <a:r>
              <a:rPr lang="en-US" altLang="zh-CN" sz="1200" dirty="0" smtClean="0">
                <a:solidFill>
                  <a:srgbClr val="246056"/>
                </a:solidFill>
                <a:latin typeface="微软雅黑" panose="020B0503020204020204" pitchFamily="34" charset="-122"/>
                <a:ea typeface="微软雅黑" panose="020B0503020204020204" pitchFamily="34" charset="-122"/>
              </a:rPr>
              <a:t>$copy= clone $</a:t>
            </a:r>
            <a:r>
              <a:rPr lang="en-US" altLang="zh-CN" sz="1200" dirty="0" err="1" smtClean="0">
                <a:solidFill>
                  <a:srgbClr val="246056"/>
                </a:solidFill>
                <a:latin typeface="微软雅黑" panose="020B0503020204020204" pitchFamily="34" charset="-122"/>
                <a:ea typeface="微软雅黑" panose="020B0503020204020204" pitchFamily="34" charset="-122"/>
              </a:rPr>
              <a:t>staticTest</a:t>
            </a:r>
            <a:r>
              <a:rPr lang="en-US" altLang="zh-CN" sz="1200" dirty="0" smtClean="0">
                <a:solidFill>
                  <a:srgbClr val="246056"/>
                </a:solidFill>
                <a:latin typeface="微软雅黑" panose="020B0503020204020204" pitchFamily="34" charset="-122"/>
                <a:ea typeface="微软雅黑" panose="020B0503020204020204" pitchFamily="34" charset="-122"/>
              </a:rPr>
              <a:t>;</a:t>
            </a:r>
          </a:p>
          <a:p>
            <a:pPr>
              <a:lnSpc>
                <a:spcPct val="150000"/>
              </a:lnSpc>
            </a:pPr>
            <a:r>
              <a:rPr lang="zh-CN" altLang="en-US" sz="1200" dirty="0" smtClean="0">
                <a:solidFill>
                  <a:srgbClr val="246056"/>
                </a:solidFill>
                <a:latin typeface="微软雅黑" panose="020B0503020204020204" pitchFamily="34" charset="-122"/>
                <a:ea typeface="微软雅黑" panose="020B0503020204020204" pitchFamily="34" charset="-122"/>
              </a:rPr>
              <a:t>如</a:t>
            </a:r>
            <a:r>
              <a:rPr lang="zh-CN" altLang="en-US" sz="1200" dirty="0" smtClean="0">
                <a:solidFill>
                  <a:srgbClr val="246056"/>
                </a:solidFill>
                <a:latin typeface="微软雅黑" panose="020B0503020204020204" pitchFamily="34" charset="-122"/>
                <a:ea typeface="微软雅黑" panose="020B0503020204020204" pitchFamily="34" charset="-122"/>
              </a:rPr>
              <a:t>果需要得到一个对象的副本，可以使用个关键字</a:t>
            </a:r>
            <a:r>
              <a:rPr lang="en-US" altLang="zh-CN" sz="1200" dirty="0" smtClean="0">
                <a:solidFill>
                  <a:srgbClr val="246056"/>
                </a:solidFill>
                <a:latin typeface="微软雅黑" panose="020B0503020204020204" pitchFamily="34" charset="-122"/>
                <a:ea typeface="微软雅黑" panose="020B0503020204020204" pitchFamily="34" charset="-122"/>
              </a:rPr>
              <a:t>clone</a:t>
            </a:r>
            <a:r>
              <a:rPr lang="zh-CN" altLang="en-US" sz="1200" dirty="0" smtClean="0">
                <a:solidFill>
                  <a:srgbClr val="246056"/>
                </a:solidFill>
                <a:latin typeface="微软雅黑" panose="020B0503020204020204" pitchFamily="34" charset="-122"/>
                <a:ea typeface="微软雅黑" panose="020B0503020204020204" pitchFamily="34" charset="-122"/>
              </a:rPr>
              <a:t>复制一个对象生成一个新的对象实例。（与</a:t>
            </a:r>
            <a:r>
              <a:rPr lang="en-US" altLang="zh-CN" sz="1200" dirty="0" smtClean="0">
                <a:solidFill>
                  <a:srgbClr val="FF0000"/>
                </a:solidFill>
                <a:latin typeface="微软雅黑" panose="020B0503020204020204" pitchFamily="34" charset="-122"/>
                <a:ea typeface="微软雅黑" panose="020B0503020204020204" pitchFamily="34" charset="-122"/>
              </a:rPr>
              <a:t>new</a:t>
            </a:r>
            <a:r>
              <a:rPr lang="zh-CN" altLang="en-US" sz="1200" dirty="0" smtClean="0">
                <a:solidFill>
                  <a:srgbClr val="246056"/>
                </a:solidFill>
                <a:latin typeface="微软雅黑" panose="020B0503020204020204" pitchFamily="34" charset="-122"/>
                <a:ea typeface="微软雅黑" panose="020B0503020204020204" pitchFamily="34" charset="-122"/>
              </a:rPr>
              <a:t>实例化的区别）</a:t>
            </a: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1200" dirty="0" smtClean="0">
                <a:solidFill>
                  <a:srgbClr val="246056"/>
                </a:solidFill>
                <a:latin typeface="微软雅黑" panose="020B0503020204020204" pitchFamily="34" charset="-122"/>
                <a:ea typeface="微软雅黑" panose="020B0503020204020204" pitchFamily="34" charset="-122"/>
              </a:rPr>
              <a:t>区</a:t>
            </a:r>
            <a:r>
              <a:rPr lang="zh-CN" altLang="en-US" sz="1200" dirty="0" smtClean="0">
                <a:solidFill>
                  <a:srgbClr val="246056"/>
                </a:solidFill>
                <a:latin typeface="微软雅黑" panose="020B0503020204020204" pitchFamily="34" charset="-122"/>
                <a:ea typeface="微软雅黑" panose="020B0503020204020204" pitchFamily="34" charset="-122"/>
              </a:rPr>
              <a:t>别：</a:t>
            </a: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1200" dirty="0" smtClean="0">
                <a:solidFill>
                  <a:srgbClr val="246056"/>
                </a:solidFill>
                <a:latin typeface="微软雅黑" panose="020B0503020204020204" pitchFamily="34" charset="-122"/>
                <a:ea typeface="微软雅黑" panose="020B0503020204020204" pitchFamily="34" charset="-122"/>
              </a:rPr>
              <a:t>如</a:t>
            </a:r>
            <a:r>
              <a:rPr lang="zh-CN" altLang="en-US" sz="1200" dirty="0" smtClean="0">
                <a:solidFill>
                  <a:srgbClr val="246056"/>
                </a:solidFill>
                <a:latin typeface="微软雅黑" panose="020B0503020204020204" pitchFamily="34" charset="-122"/>
                <a:ea typeface="微软雅黑" panose="020B0503020204020204" pitchFamily="34" charset="-122"/>
              </a:rPr>
              <a:t>果被复制的对象已经改变了属性，则复制之后的副本会带上被改变了的属性结果，而不是初始值。</a:t>
            </a: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1200" dirty="0" smtClean="0">
                <a:solidFill>
                  <a:srgbClr val="246056"/>
                </a:solidFill>
                <a:latin typeface="微软雅黑" panose="020B0503020204020204" pitchFamily="34" charset="-122"/>
                <a:ea typeface="微软雅黑" panose="020B0503020204020204" pitchFamily="34" charset="-122"/>
              </a:rPr>
              <a:t>如果需要实现覆盖副本的默认属性，通过定义</a:t>
            </a:r>
            <a:r>
              <a:rPr lang="en-US" altLang="zh-CN" sz="1200" dirty="0" smtClean="0">
                <a:solidFill>
                  <a:srgbClr val="246056"/>
                </a:solidFill>
                <a:latin typeface="微软雅黑" panose="020B0503020204020204" pitchFamily="34" charset="-122"/>
                <a:ea typeface="微软雅黑" panose="020B0503020204020204" pitchFamily="34" charset="-122"/>
              </a:rPr>
              <a:t>__clone()</a:t>
            </a:r>
            <a:r>
              <a:rPr lang="zh-CN" altLang="en-US" sz="1200" dirty="0" smtClean="0">
                <a:solidFill>
                  <a:srgbClr val="246056"/>
                </a:solidFill>
                <a:latin typeface="微软雅黑" panose="020B0503020204020204" pitchFamily="34" charset="-122"/>
                <a:ea typeface="微软雅黑" panose="020B0503020204020204" pitchFamily="34" charset="-122"/>
              </a:rPr>
              <a:t>方法，对属性进行赋值。（浅拷贝）</a:t>
            </a: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1200" dirty="0" smtClean="0">
                <a:solidFill>
                  <a:srgbClr val="246056"/>
                </a:solidFill>
                <a:latin typeface="微软雅黑" panose="020B0503020204020204" pitchFamily="34" charset="-122"/>
                <a:ea typeface="微软雅黑" panose="020B0503020204020204" pitchFamily="34" charset="-122"/>
              </a:rPr>
              <a:t>浅拷</a:t>
            </a:r>
            <a:r>
              <a:rPr lang="zh-CN" altLang="en-US" sz="1200" dirty="0" smtClean="0">
                <a:solidFill>
                  <a:srgbClr val="246056"/>
                </a:solidFill>
                <a:latin typeface="微软雅黑" panose="020B0503020204020204" pitchFamily="34" charset="-122"/>
                <a:ea typeface="微软雅黑" panose="020B0503020204020204" pitchFamily="34" charset="-122"/>
              </a:rPr>
              <a:t>贝对对象属性是</a:t>
            </a:r>
            <a:r>
              <a:rPr lang="zh-CN" altLang="en-US" sz="1200" dirty="0" smtClean="0">
                <a:solidFill>
                  <a:srgbClr val="FF0000"/>
                </a:solidFill>
                <a:latin typeface="微软雅黑" panose="020B0503020204020204" pitchFamily="34" charset="-122"/>
                <a:ea typeface="微软雅黑" panose="020B0503020204020204" pitchFamily="34" charset="-122"/>
              </a:rPr>
              <a:t>引用复制，</a:t>
            </a:r>
            <a:r>
              <a:rPr lang="zh-CN" altLang="en-US" sz="1200" dirty="0" smtClean="0">
                <a:solidFill>
                  <a:srgbClr val="246056"/>
                </a:solidFill>
                <a:latin typeface="微软雅黑" panose="020B0503020204020204" pitchFamily="34" charset="-122"/>
                <a:ea typeface="微软雅黑" panose="020B0503020204020204" pitchFamily="34" charset="-122"/>
              </a:rPr>
              <a:t>如果不希望对副本对象持有指向相同的引用（共享），使用深拷贝。（对象属性进行复制）</a:t>
            </a: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1200" dirty="0" smtClean="0">
                <a:solidFill>
                  <a:srgbClr val="246056"/>
                </a:solidFill>
                <a:latin typeface="微软雅黑" panose="020B0503020204020204" pitchFamily="34" charset="-122"/>
                <a:ea typeface="微软雅黑" panose="020B0503020204020204" pitchFamily="34" charset="-122"/>
              </a:rPr>
              <a:t>Public function </a:t>
            </a:r>
            <a:r>
              <a:rPr lang="en-US" altLang="zh-CN" sz="1200" dirty="0" smtClean="0">
                <a:solidFill>
                  <a:srgbClr val="FF0000"/>
                </a:solidFill>
                <a:latin typeface="微软雅黑" panose="020B0503020204020204" pitchFamily="34" charset="-122"/>
                <a:ea typeface="微软雅黑" panose="020B0503020204020204" pitchFamily="34" charset="-122"/>
              </a:rPr>
              <a:t>__clone</a:t>
            </a:r>
            <a:r>
              <a:rPr lang="en-US" altLang="zh-CN" sz="1200" dirty="0" smtClean="0">
                <a:solidFill>
                  <a:srgbClr val="246056"/>
                </a:solidFill>
                <a:latin typeface="微软雅黑" panose="020B0503020204020204" pitchFamily="34" charset="-122"/>
                <a:ea typeface="微软雅黑" panose="020B0503020204020204" pitchFamily="34" charset="-122"/>
              </a:rPr>
              <a:t>(){</a:t>
            </a:r>
          </a:p>
          <a:p>
            <a:pPr>
              <a:lnSpc>
                <a:spcPct val="150000"/>
              </a:lnSpc>
            </a:pPr>
            <a:r>
              <a:rPr lang="en-US" altLang="zh-CN" sz="1200" dirty="0" smtClean="0">
                <a:solidFill>
                  <a:srgbClr val="246056"/>
                </a:solidFill>
                <a:latin typeface="微软雅黑" panose="020B0503020204020204" pitchFamily="34" charset="-122"/>
                <a:ea typeface="微软雅黑" panose="020B0503020204020204" pitchFamily="34" charset="-122"/>
              </a:rPr>
              <a:t>$this-&gt;age = 32;</a:t>
            </a:r>
          </a:p>
          <a:p>
            <a:pPr>
              <a:lnSpc>
                <a:spcPct val="150000"/>
              </a:lnSpc>
            </a:pPr>
            <a:r>
              <a:rPr lang="en-US" altLang="zh-CN" sz="1200" dirty="0" smtClean="0">
                <a:solidFill>
                  <a:srgbClr val="246056"/>
                </a:solidFill>
                <a:latin typeface="微软雅黑" panose="020B0503020204020204" pitchFamily="34" charset="-122"/>
                <a:ea typeface="微软雅黑" panose="020B0503020204020204" pitchFamily="34" charset="-122"/>
              </a:rPr>
              <a:t>$this-&gt;account = </a:t>
            </a:r>
            <a:r>
              <a:rPr lang="en-US" altLang="zh-CN" sz="1200" dirty="0" smtClean="0">
                <a:solidFill>
                  <a:srgbClr val="FF0000"/>
                </a:solidFill>
                <a:latin typeface="微软雅黑" panose="020B0503020204020204" pitchFamily="34" charset="-122"/>
                <a:ea typeface="微软雅黑" panose="020B0503020204020204" pitchFamily="34" charset="-122"/>
              </a:rPr>
              <a:t>clone</a:t>
            </a:r>
            <a:r>
              <a:rPr lang="en-US" altLang="zh-CN" sz="1200" dirty="0" smtClean="0">
                <a:solidFill>
                  <a:srgbClr val="246056"/>
                </a:solidFill>
                <a:latin typeface="微软雅黑" panose="020B0503020204020204" pitchFamily="34" charset="-122"/>
                <a:ea typeface="微软雅黑" panose="020B0503020204020204" pitchFamily="34" charset="-122"/>
              </a:rPr>
              <a:t> $this-&gt;account;</a:t>
            </a: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1200" dirty="0" smtClean="0">
                <a:solidFill>
                  <a:srgbClr val="246056"/>
                </a:solidFill>
                <a:latin typeface="微软雅黑" panose="020B0503020204020204" pitchFamily="34" charset="-122"/>
                <a:ea typeface="微软雅黑" panose="020B0503020204020204" pitchFamily="34" charset="-122"/>
              </a:rPr>
              <a:t>}</a:t>
            </a:r>
          </a:p>
          <a:p>
            <a:pPr>
              <a:lnSpc>
                <a:spcPct val="150000"/>
              </a:lnSpc>
            </a:pPr>
            <a:r>
              <a:rPr lang="zh-CN" altLang="en-US" sz="1200" dirty="0" smtClean="0">
                <a:solidFill>
                  <a:srgbClr val="246056"/>
                </a:solidFill>
                <a:latin typeface="微软雅黑" panose="020B0503020204020204" pitchFamily="34" charset="-122"/>
                <a:ea typeface="微软雅黑" panose="020B0503020204020204" pitchFamily="34" charset="-122"/>
              </a:rPr>
              <a:t>副</a:t>
            </a:r>
            <a:r>
              <a:rPr lang="zh-CN" altLang="en-US" sz="1200" dirty="0" smtClean="0">
                <a:solidFill>
                  <a:srgbClr val="246056"/>
                </a:solidFill>
                <a:latin typeface="微软雅黑" panose="020B0503020204020204" pitchFamily="34" charset="-122"/>
                <a:ea typeface="微软雅黑" panose="020B0503020204020204" pitchFamily="34" charset="-122"/>
              </a:rPr>
              <a:t>本对</a:t>
            </a:r>
            <a:r>
              <a:rPr lang="en-US" altLang="zh-CN" sz="1200" dirty="0" smtClean="0">
                <a:solidFill>
                  <a:srgbClr val="246056"/>
                </a:solidFill>
                <a:latin typeface="微软雅黑" panose="020B0503020204020204" pitchFamily="34" charset="-122"/>
                <a:ea typeface="微软雅黑" panose="020B0503020204020204" pitchFamily="34" charset="-122"/>
              </a:rPr>
              <a:t>account</a:t>
            </a:r>
            <a:r>
              <a:rPr lang="zh-CN" altLang="en-US" sz="1200" dirty="0" smtClean="0">
                <a:solidFill>
                  <a:srgbClr val="246056"/>
                </a:solidFill>
                <a:latin typeface="微软雅黑" panose="020B0503020204020204" pitchFamily="34" charset="-122"/>
                <a:ea typeface="微软雅黑" panose="020B0503020204020204" pitchFamily="34" charset="-122"/>
              </a:rPr>
              <a:t>对象实例的操作将不会影响到被拷贝的对象。</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rgbClr val="24605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png"/>
          <p:cNvPicPr>
            <a:picLocks noChangeAspect="1"/>
          </p:cNvPicPr>
          <p:nvPr/>
        </p:nvPicPr>
        <p:blipFill>
          <a:blip r:embed="rId2" cstate="print"/>
          <a:stretch>
            <a:fillRect/>
          </a:stretch>
        </p:blipFill>
        <p:spPr>
          <a:xfrm>
            <a:off x="553914" y="603399"/>
            <a:ext cx="4375051" cy="5674309"/>
          </a:xfrm>
          <a:prstGeom prst="rect">
            <a:avLst/>
          </a:prstGeom>
        </p:spPr>
      </p:pic>
      <p:pic>
        <p:nvPicPr>
          <p:cNvPr id="3" name="图片 2" descr="21.png"/>
          <p:cNvPicPr>
            <a:picLocks noChangeAspect="1"/>
          </p:cNvPicPr>
          <p:nvPr/>
        </p:nvPicPr>
        <p:blipFill>
          <a:blip r:embed="rId3" cstate="print"/>
          <a:stretch>
            <a:fillRect/>
          </a:stretch>
        </p:blipFill>
        <p:spPr>
          <a:xfrm>
            <a:off x="5033934" y="3037151"/>
            <a:ext cx="5658640" cy="3210373"/>
          </a:xfrm>
          <a:prstGeom prst="rect">
            <a:avLst/>
          </a:prstGeom>
        </p:spPr>
      </p:pic>
      <p:sp>
        <p:nvSpPr>
          <p:cNvPr id="4" name="TextBox 3"/>
          <p:cNvSpPr txBox="1"/>
          <p:nvPr/>
        </p:nvSpPr>
        <p:spPr>
          <a:xfrm>
            <a:off x="5776546" y="1107831"/>
            <a:ext cx="4334608" cy="369332"/>
          </a:xfrm>
          <a:prstGeom prst="rect">
            <a:avLst/>
          </a:prstGeom>
          <a:noFill/>
        </p:spPr>
        <p:txBody>
          <a:bodyPr wrap="square" rtlCol="0">
            <a:spAutoFit/>
          </a:bodyPr>
          <a:lstStyle/>
          <a:p>
            <a:r>
              <a:rPr lang="zh-CN" altLang="en-US" dirty="0" smtClean="0">
                <a:solidFill>
                  <a:srgbClr val="246056"/>
                </a:solidFill>
              </a:rPr>
              <a:t>复制 、浅拷贝 、深拷贝</a:t>
            </a:r>
            <a:endParaRPr lang="zh-CN" altLang="en-US" dirty="0">
              <a:solidFill>
                <a:srgbClr val="246056"/>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6" y="1241950"/>
            <a:ext cx="9024281" cy="2954655"/>
          </a:xfrm>
          <a:prstGeom prst="rect">
            <a:avLst/>
          </a:prstGeom>
          <a:noFill/>
        </p:spPr>
        <p:txBody>
          <a:bodyPr wrap="square" rtlCol="0">
            <a:spAutoFit/>
          </a:bodyPr>
          <a:lstStyle/>
          <a:p>
            <a:pPr algn="ct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输出</a:t>
            </a:r>
            <a:r>
              <a:rPr lang="zh-CN" altLang="en-US" sz="2800" b="1" dirty="0" smtClean="0">
                <a:solidFill>
                  <a:srgbClr val="246056"/>
                </a:solidFill>
                <a:latin typeface="微软雅黑" panose="020B0503020204020204" pitchFamily="34" charset="-122"/>
                <a:ea typeface="微软雅黑" panose="020B0503020204020204" pitchFamily="34" charset="-122"/>
              </a:rPr>
              <a:t>对象</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1200" dirty="0" smtClean="0">
                <a:solidFill>
                  <a:srgbClr val="246056"/>
                </a:solidFill>
                <a:latin typeface="微软雅黑" panose="020B0503020204020204" pitchFamily="34" charset="-122"/>
                <a:ea typeface="微软雅黑" panose="020B0503020204020204" pitchFamily="34" charset="-122"/>
              </a:rPr>
              <a:t>public function __toString(){}</a:t>
            </a:r>
          </a:p>
          <a:p>
            <a:pPr>
              <a:lnSpc>
                <a:spcPct val="150000"/>
              </a:lnSpc>
            </a:pP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1200" dirty="0" smtClean="0">
                <a:solidFill>
                  <a:srgbClr val="246056"/>
                </a:solidFill>
                <a:latin typeface="微软雅黑" panose="020B0503020204020204" pitchFamily="34" charset="-122"/>
                <a:ea typeface="微软雅黑" panose="020B0503020204020204" pitchFamily="34" charset="-122"/>
              </a:rPr>
              <a:t>在需要对对象进行输出（</a:t>
            </a:r>
            <a:r>
              <a:rPr lang="en-US" altLang="zh-CN" sz="1200" dirty="0" smtClean="0">
                <a:solidFill>
                  <a:srgbClr val="246056"/>
                </a:solidFill>
                <a:latin typeface="微软雅黑" panose="020B0503020204020204" pitchFamily="34" charset="-122"/>
                <a:ea typeface="微软雅黑" panose="020B0503020204020204" pitchFamily="34" charset="-122"/>
              </a:rPr>
              <a:t>echo </a:t>
            </a:r>
            <a:r>
              <a:rPr lang="zh-CN" altLang="en-US" sz="1200" dirty="0" smtClean="0">
                <a:solidFill>
                  <a:srgbClr val="246056"/>
                </a:solidFill>
                <a:latin typeface="微软雅黑" panose="020B0503020204020204" pitchFamily="34" charset="-122"/>
                <a:ea typeface="微软雅黑" panose="020B0503020204020204" pitchFamily="34" charset="-122"/>
              </a:rPr>
              <a:t>、</a:t>
            </a:r>
            <a:r>
              <a:rPr lang="en-US" altLang="zh-CN" sz="1200" dirty="0" smtClean="0">
                <a:solidFill>
                  <a:srgbClr val="246056"/>
                </a:solidFill>
                <a:latin typeface="微软雅黑" panose="020B0503020204020204" pitchFamily="34" charset="-122"/>
                <a:ea typeface="微软雅黑" panose="020B0503020204020204" pitchFamily="34" charset="-122"/>
              </a:rPr>
              <a:t>print </a:t>
            </a:r>
            <a:r>
              <a:rPr lang="zh-CN" altLang="en-US" sz="1200" dirty="0" smtClean="0">
                <a:solidFill>
                  <a:srgbClr val="246056"/>
                </a:solidFill>
                <a:latin typeface="微软雅黑" panose="020B0503020204020204" pitchFamily="34" charset="-122"/>
                <a:ea typeface="微软雅黑" panose="020B0503020204020204" pitchFamily="34" charset="-122"/>
              </a:rPr>
              <a:t>、或者转存文件）时，需要定义对象的字符串值，</a:t>
            </a:r>
            <a:r>
              <a:rPr lang="en-US" altLang="zh-CN" sz="1200" dirty="0" smtClean="0">
                <a:solidFill>
                  <a:srgbClr val="246056"/>
                </a:solidFill>
                <a:latin typeface="微软雅黑" panose="020B0503020204020204" pitchFamily="34" charset="-122"/>
                <a:ea typeface="微软雅黑" panose="020B0503020204020204" pitchFamily="34" charset="-122"/>
              </a:rPr>
              <a:t> </a:t>
            </a:r>
            <a:r>
              <a:rPr lang="en-US" altLang="zh-CN" sz="1200" dirty="0" smtClean="0">
                <a:solidFill>
                  <a:srgbClr val="FF0000"/>
                </a:solidFill>
                <a:latin typeface="微软雅黑" panose="020B0503020204020204" pitchFamily="34" charset="-122"/>
                <a:ea typeface="微软雅黑" panose="020B0503020204020204" pitchFamily="34" charset="-122"/>
              </a:rPr>
              <a:t>__toString</a:t>
            </a:r>
            <a:r>
              <a:rPr lang="zh-CN" altLang="en-US" sz="1200" dirty="0" smtClean="0">
                <a:solidFill>
                  <a:srgbClr val="246056"/>
                </a:solidFill>
                <a:latin typeface="微软雅黑" panose="020B0503020204020204" pitchFamily="34" charset="-122"/>
                <a:ea typeface="微软雅黑" panose="020B0503020204020204" pitchFamily="34" charset="-122"/>
              </a:rPr>
              <a:t>方法提供这个能力。</a:t>
            </a: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1200" dirty="0" smtClean="0">
                <a:solidFill>
                  <a:srgbClr val="246056"/>
                </a:solidFill>
                <a:latin typeface="微软雅黑" panose="020B0503020204020204" pitchFamily="34" charset="-122"/>
                <a:ea typeface="微软雅黑" panose="020B0503020204020204" pitchFamily="34" charset="-122"/>
              </a:rPr>
              <a:t>常</a:t>
            </a:r>
            <a:r>
              <a:rPr lang="zh-CN" altLang="en-US" sz="1200" dirty="0" smtClean="0">
                <a:solidFill>
                  <a:srgbClr val="246056"/>
                </a:solidFill>
                <a:latin typeface="微软雅黑" panose="020B0503020204020204" pitchFamily="34" charset="-122"/>
                <a:ea typeface="微软雅黑" panose="020B0503020204020204" pitchFamily="34" charset="-122"/>
              </a:rPr>
              <a:t>用于：记录日志、报告错误。</a:t>
            </a: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1200"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rgbClr val="24605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6" y="1241950"/>
            <a:ext cx="9024281" cy="6832640"/>
          </a:xfrm>
          <a:prstGeom prst="rect">
            <a:avLst/>
          </a:prstGeom>
          <a:noFill/>
        </p:spPr>
        <p:txBody>
          <a:bodyPr wrap="square" rtlCol="0">
            <a:spAutoFit/>
          </a:bodyPr>
          <a:lstStyle/>
          <a:p>
            <a:pPr algn="ct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回调、匿名函数、闭包</a:t>
            </a:r>
            <a:endParaRPr lang="en-US" altLang="zh-CN" sz="2800"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1600" dirty="0" smtClean="0">
                <a:solidFill>
                  <a:srgbClr val="FF0000"/>
                </a:solidFill>
              </a:rPr>
              <a:t>is_callable()</a:t>
            </a:r>
            <a:r>
              <a:rPr lang="en-US" altLang="zh-CN" sz="1600" dirty="0" smtClean="0">
                <a:solidFill>
                  <a:srgbClr val="246056"/>
                </a:solidFill>
              </a:rPr>
              <a:t> —</a:t>
            </a:r>
            <a:r>
              <a:rPr lang="zh-CN" altLang="en-US" sz="1600" dirty="0" smtClean="0">
                <a:solidFill>
                  <a:srgbClr val="246056"/>
                </a:solidFill>
              </a:rPr>
              <a:t>检</a:t>
            </a:r>
            <a:r>
              <a:rPr lang="zh-CN" altLang="en-US" sz="1600" dirty="0" smtClean="0">
                <a:solidFill>
                  <a:srgbClr val="246056"/>
                </a:solidFill>
              </a:rPr>
              <a:t>测参数是否为合法的可调用结</a:t>
            </a:r>
            <a:r>
              <a:rPr lang="zh-CN" altLang="en-US" sz="1600" dirty="0" smtClean="0">
                <a:solidFill>
                  <a:srgbClr val="246056"/>
                </a:solidFill>
              </a:rPr>
              <a:t>构</a:t>
            </a:r>
            <a:endParaRPr lang="en-US" altLang="zh-CN" sz="1600" dirty="0" smtClean="0">
              <a:solidFill>
                <a:srgbClr val="246056"/>
              </a:solidFill>
            </a:endParaRPr>
          </a:p>
          <a:p>
            <a:pPr>
              <a:lnSpc>
                <a:spcPct val="150000"/>
              </a:lnSpc>
            </a:pPr>
            <a:r>
              <a:rPr lang="en-US" altLang="zh-CN" sz="1600" dirty="0" smtClean="0">
                <a:solidFill>
                  <a:srgbClr val="FF0000"/>
                </a:solidFill>
              </a:rPr>
              <a:t>function_exists</a:t>
            </a:r>
            <a:r>
              <a:rPr lang="en-US" altLang="zh-CN" sz="1600" dirty="0" smtClean="0">
                <a:solidFill>
                  <a:srgbClr val="FF0000"/>
                </a:solidFill>
              </a:rPr>
              <a:t>()</a:t>
            </a:r>
            <a:r>
              <a:rPr lang="en-US" altLang="zh-CN" sz="1600" dirty="0" smtClean="0">
                <a:solidFill>
                  <a:srgbClr val="246056"/>
                </a:solidFill>
              </a:rPr>
              <a:t> —</a:t>
            </a:r>
            <a:r>
              <a:rPr lang="zh-CN" altLang="en-US" sz="1600" dirty="0" smtClean="0">
                <a:solidFill>
                  <a:srgbClr val="246056"/>
                </a:solidFill>
              </a:rPr>
              <a:t>如</a:t>
            </a:r>
            <a:r>
              <a:rPr lang="zh-CN" altLang="en-US" sz="1600" dirty="0" smtClean="0">
                <a:solidFill>
                  <a:srgbClr val="246056"/>
                </a:solidFill>
              </a:rPr>
              <a:t>果给定的函数已经被定义就返回</a:t>
            </a:r>
            <a:r>
              <a:rPr lang="en-US" altLang="zh-CN" sz="1600" dirty="0" smtClean="0">
                <a:solidFill>
                  <a:srgbClr val="246056"/>
                </a:solidFill>
              </a:rPr>
              <a:t>true</a:t>
            </a:r>
          </a:p>
          <a:p>
            <a:pPr>
              <a:lnSpc>
                <a:spcPct val="150000"/>
              </a:lnSpc>
            </a:pPr>
            <a:r>
              <a:rPr lang="en-US" altLang="zh-CN" sz="1600" dirty="0" smtClean="0">
                <a:solidFill>
                  <a:srgbClr val="FF0000"/>
                </a:solidFill>
              </a:rPr>
              <a:t>method_exists</a:t>
            </a:r>
            <a:r>
              <a:rPr lang="en-US" altLang="zh-CN" sz="1600" dirty="0" smtClean="0">
                <a:solidFill>
                  <a:srgbClr val="FF0000"/>
                </a:solidFill>
              </a:rPr>
              <a:t>()</a:t>
            </a:r>
            <a:r>
              <a:rPr lang="en-US" altLang="zh-CN" sz="1600" dirty="0" smtClean="0">
                <a:solidFill>
                  <a:srgbClr val="246056"/>
                </a:solidFill>
              </a:rPr>
              <a:t> </a:t>
            </a:r>
            <a:r>
              <a:rPr lang="en-US" altLang="zh-CN" sz="1600" dirty="0" smtClean="0">
                <a:solidFill>
                  <a:srgbClr val="246056"/>
                </a:solidFill>
              </a:rPr>
              <a:t>— </a:t>
            </a:r>
            <a:r>
              <a:rPr lang="zh-CN" altLang="en-US" sz="1600" dirty="0" smtClean="0">
                <a:solidFill>
                  <a:srgbClr val="246056"/>
                </a:solidFill>
              </a:rPr>
              <a:t>检查类的方法是否存</a:t>
            </a:r>
            <a:r>
              <a:rPr lang="zh-CN" altLang="en-US" sz="1600" dirty="0" smtClean="0">
                <a:solidFill>
                  <a:srgbClr val="246056"/>
                </a:solidFill>
              </a:rPr>
              <a:t>在</a:t>
            </a:r>
            <a:endParaRPr lang="en-US" altLang="zh-CN" sz="1600" dirty="0" smtClean="0">
              <a:solidFill>
                <a:srgbClr val="246056"/>
              </a:solidFill>
            </a:endParaRPr>
          </a:p>
          <a:p>
            <a:pPr>
              <a:lnSpc>
                <a:spcPct val="150000"/>
              </a:lnSpc>
            </a:pPr>
            <a:r>
              <a:rPr lang="en-US" altLang="zh-CN" sz="1600" dirty="0" smtClean="0">
                <a:solidFill>
                  <a:srgbClr val="FF0000"/>
                </a:solidFill>
              </a:rPr>
              <a:t>class_exists</a:t>
            </a:r>
            <a:r>
              <a:rPr lang="en-US" altLang="zh-CN" sz="1600" dirty="0" smtClean="0">
                <a:solidFill>
                  <a:srgbClr val="FF0000"/>
                </a:solidFill>
              </a:rPr>
              <a:t>()</a:t>
            </a:r>
            <a:r>
              <a:rPr lang="en-US" altLang="zh-CN" sz="1600" dirty="0" smtClean="0">
                <a:solidFill>
                  <a:srgbClr val="246056"/>
                </a:solidFill>
              </a:rPr>
              <a:t> </a:t>
            </a:r>
            <a:r>
              <a:rPr lang="en-US" altLang="zh-CN" sz="1600" dirty="0" smtClean="0">
                <a:solidFill>
                  <a:srgbClr val="246056"/>
                </a:solidFill>
              </a:rPr>
              <a:t>— </a:t>
            </a:r>
            <a:r>
              <a:rPr lang="zh-CN" altLang="en-US" sz="1600" dirty="0" smtClean="0">
                <a:solidFill>
                  <a:srgbClr val="246056"/>
                </a:solidFill>
              </a:rPr>
              <a:t>检查类是否已定</a:t>
            </a:r>
            <a:r>
              <a:rPr lang="zh-CN" altLang="en-US" sz="1600" dirty="0" smtClean="0">
                <a:solidFill>
                  <a:srgbClr val="246056"/>
                </a:solidFill>
              </a:rPr>
              <a:t>义</a:t>
            </a:r>
            <a:endParaRPr lang="en-US" altLang="zh-CN" sz="1600" dirty="0" smtClean="0">
              <a:solidFill>
                <a:srgbClr val="246056"/>
              </a:solidFill>
            </a:endParaRPr>
          </a:p>
          <a:p>
            <a:pPr>
              <a:lnSpc>
                <a:spcPct val="150000"/>
              </a:lnSpc>
            </a:pPr>
            <a:r>
              <a:rPr lang="en-US" altLang="zh-CN" sz="1600" dirty="0" smtClean="0">
                <a:solidFill>
                  <a:srgbClr val="FF0000"/>
                </a:solidFill>
              </a:rPr>
              <a:t>extension_loaded</a:t>
            </a:r>
            <a:r>
              <a:rPr lang="en-US" altLang="zh-CN" sz="1600" dirty="0" smtClean="0">
                <a:solidFill>
                  <a:srgbClr val="FF0000"/>
                </a:solidFill>
              </a:rPr>
              <a:t>()</a:t>
            </a:r>
            <a:r>
              <a:rPr lang="en-US" altLang="zh-CN" sz="1600" dirty="0" smtClean="0">
                <a:solidFill>
                  <a:srgbClr val="246056"/>
                </a:solidFill>
              </a:rPr>
              <a:t> </a:t>
            </a:r>
            <a:r>
              <a:rPr lang="en-US" altLang="zh-CN" sz="1600" dirty="0" smtClean="0">
                <a:solidFill>
                  <a:srgbClr val="246056"/>
                </a:solidFill>
              </a:rPr>
              <a:t>— </a:t>
            </a:r>
            <a:r>
              <a:rPr lang="zh-CN" altLang="en-US" sz="1600" dirty="0" smtClean="0">
                <a:solidFill>
                  <a:srgbClr val="246056"/>
                </a:solidFill>
              </a:rPr>
              <a:t>检查一个扩展是否已经加</a:t>
            </a:r>
            <a:r>
              <a:rPr lang="zh-CN" altLang="en-US" sz="1600" dirty="0" smtClean="0">
                <a:solidFill>
                  <a:srgbClr val="246056"/>
                </a:solidFill>
              </a:rPr>
              <a:t>载</a:t>
            </a:r>
            <a:endParaRPr lang="en-US" altLang="zh-CN" sz="1600" dirty="0" smtClean="0">
              <a:solidFill>
                <a:srgbClr val="246056"/>
              </a:solidFill>
            </a:endParaRPr>
          </a:p>
          <a:p>
            <a:pPr>
              <a:lnSpc>
                <a:spcPct val="150000"/>
              </a:lnSpc>
            </a:pPr>
            <a:r>
              <a:rPr lang="en-US" altLang="zh-CN" sz="1600" dirty="0" smtClean="0">
                <a:solidFill>
                  <a:srgbClr val="246056"/>
                </a:solidFill>
              </a:rPr>
              <a:t>call_user_func()</a:t>
            </a:r>
          </a:p>
          <a:p>
            <a:pPr>
              <a:lnSpc>
                <a:spcPct val="150000"/>
              </a:lnSpc>
            </a:pPr>
            <a:r>
              <a:rPr lang="en-US" altLang="zh-CN" sz="1600" dirty="0" smtClean="0">
                <a:solidFill>
                  <a:srgbClr val="246056"/>
                </a:solidFill>
              </a:rPr>
              <a:t>call_user_func($</a:t>
            </a:r>
            <a:r>
              <a:rPr lang="en-US" altLang="zh-CN" sz="1600" dirty="0" smtClean="0">
                <a:solidFill>
                  <a:srgbClr val="246056"/>
                </a:solidFill>
              </a:rPr>
              <a:t>callback[,2,3,…..]);</a:t>
            </a:r>
          </a:p>
          <a:p>
            <a:pPr>
              <a:lnSpc>
                <a:spcPct val="150000"/>
              </a:lnSpc>
            </a:pPr>
            <a:r>
              <a:rPr lang="en-US" altLang="zh-CN" sz="1600" dirty="0" smtClean="0">
                <a:solidFill>
                  <a:srgbClr val="246056"/>
                </a:solidFill>
              </a:rPr>
              <a:t>call_user_func</a:t>
            </a:r>
            <a:r>
              <a:rPr lang="en-US" altLang="zh-CN" sz="1600" dirty="0" smtClean="0">
                <a:solidFill>
                  <a:srgbClr val="246056"/>
                </a:solidFill>
              </a:rPr>
              <a:t>([$full_classname, $method]);</a:t>
            </a:r>
          </a:p>
          <a:p>
            <a:pPr>
              <a:lnSpc>
                <a:spcPct val="150000"/>
              </a:lnSpc>
            </a:pPr>
            <a:r>
              <a:rPr lang="en-US" altLang="zh-CN" sz="1400" dirty="0" smtClean="0">
                <a:solidFill>
                  <a:srgbClr val="246056"/>
                </a:solidFill>
              </a:rPr>
              <a:t>call_user_func_array(</a:t>
            </a:r>
            <a:r>
              <a:rPr lang="en-US" altLang="zh-CN" sz="1400" dirty="0" smtClean="0">
                <a:hlinkClick r:id="rId2"/>
              </a:rPr>
              <a:t>callable</a:t>
            </a:r>
            <a:r>
              <a:rPr lang="en-US" altLang="zh-CN" sz="1400" dirty="0" smtClean="0"/>
              <a:t> $callback , </a:t>
            </a:r>
            <a:r>
              <a:rPr lang="en-US" altLang="zh-CN" sz="1400" dirty="0" smtClean="0">
                <a:solidFill>
                  <a:srgbClr val="FF9409"/>
                </a:solidFill>
              </a:rPr>
              <a:t>array</a:t>
            </a:r>
            <a:r>
              <a:rPr lang="en-US" altLang="zh-CN" sz="1400" dirty="0" smtClean="0"/>
              <a:t> $</a:t>
            </a:r>
            <a:r>
              <a:rPr lang="en-US" altLang="zh-CN" sz="1400" dirty="0" err="1" smtClean="0"/>
              <a:t>param_arr</a:t>
            </a:r>
            <a:r>
              <a:rPr lang="en-US" altLang="zh-CN" sz="1400" dirty="0" smtClean="0">
                <a:solidFill>
                  <a:srgbClr val="246056"/>
                </a:solidFill>
              </a:rPr>
              <a:t>) </a:t>
            </a:r>
            <a:r>
              <a:rPr lang="zh-CN" altLang="en-US" sz="1400" dirty="0" smtClean="0">
                <a:solidFill>
                  <a:srgbClr val="246056"/>
                </a:solidFill>
              </a:rPr>
              <a:t>参数</a:t>
            </a:r>
            <a:r>
              <a:rPr lang="en-US" altLang="zh-CN" sz="1400" dirty="0" smtClean="0">
                <a:solidFill>
                  <a:srgbClr val="246056"/>
                </a:solidFill>
              </a:rPr>
              <a:t>2</a:t>
            </a:r>
            <a:r>
              <a:rPr lang="zh-CN" altLang="en-US" sz="1400" dirty="0" smtClean="0">
                <a:solidFill>
                  <a:srgbClr val="246056"/>
                </a:solidFill>
              </a:rPr>
              <a:t>必须是数组</a:t>
            </a:r>
            <a:endParaRPr lang="en-US" altLang="zh-CN" sz="1400" dirty="0" smtClean="0">
              <a:solidFill>
                <a:srgbClr val="246056"/>
              </a:solidFill>
            </a:endParaRPr>
          </a:p>
          <a:p>
            <a:pPr>
              <a:lnSpc>
                <a:spcPct val="150000"/>
              </a:lnSpc>
            </a:pPr>
            <a:r>
              <a:rPr lang="zh-CN" altLang="en-US" sz="1400" dirty="0" smtClean="0">
                <a:solidFill>
                  <a:srgbClr val="246056"/>
                </a:solidFill>
              </a:rPr>
              <a:t>要在回调函数中使用引用传递必须使用</a:t>
            </a:r>
            <a:r>
              <a:rPr lang="en-US" altLang="zh-CN" sz="1400" dirty="0" smtClean="0">
                <a:solidFill>
                  <a:srgbClr val="246056"/>
                </a:solidFill>
              </a:rPr>
              <a:t>call_user_func_array </a:t>
            </a:r>
            <a:r>
              <a:rPr lang="zh-CN" altLang="en-US" sz="1400" dirty="0" smtClean="0">
                <a:solidFill>
                  <a:srgbClr val="246056"/>
                </a:solidFill>
              </a:rPr>
              <a:t>（</a:t>
            </a:r>
            <a:r>
              <a:rPr lang="en-US" altLang="zh-CN" sz="1400" dirty="0" smtClean="0">
                <a:solidFill>
                  <a:srgbClr val="246056"/>
                </a:solidFill>
              </a:rPr>
              <a:t>call_user_func_array</a:t>
            </a:r>
            <a:r>
              <a:rPr lang="en-US" altLang="zh-CN" sz="1400" dirty="0" smtClean="0">
                <a:solidFill>
                  <a:srgbClr val="246056"/>
                </a:solidFill>
              </a:rPr>
              <a:t>($callback</a:t>
            </a:r>
            <a:r>
              <a:rPr lang="en-US" altLang="zh-CN" sz="1400" dirty="0" smtClean="0">
                <a:solidFill>
                  <a:srgbClr val="FF0000"/>
                </a:solidFill>
              </a:rPr>
              <a:t>,[&amp;$b</a:t>
            </a:r>
            <a:r>
              <a:rPr lang="en-US" altLang="zh-CN" sz="1400" dirty="0" smtClean="0">
                <a:solidFill>
                  <a:srgbClr val="FF0000"/>
                </a:solidFill>
              </a:rPr>
              <a:t>])</a:t>
            </a:r>
            <a:r>
              <a:rPr lang="en-US" altLang="zh-CN" sz="1400" dirty="0" smtClean="0">
                <a:solidFill>
                  <a:srgbClr val="246056"/>
                </a:solidFill>
              </a:rPr>
              <a:t>;</a:t>
            </a:r>
            <a:r>
              <a:rPr lang="zh-CN" altLang="en-US" sz="1400" dirty="0" smtClean="0">
                <a:solidFill>
                  <a:srgbClr val="246056"/>
                </a:solidFill>
              </a:rPr>
              <a:t>）</a:t>
            </a:r>
            <a:endParaRPr lang="en-US" altLang="zh-CN" sz="1400" dirty="0" smtClean="0">
              <a:solidFill>
                <a:srgbClr val="246056"/>
              </a:solidFill>
            </a:endParaRPr>
          </a:p>
          <a:p>
            <a:pPr>
              <a:lnSpc>
                <a:spcPct val="150000"/>
              </a:lnSpc>
            </a:pPr>
            <a:r>
              <a:rPr lang="zh-CN" altLang="en-US" sz="1400" dirty="0" smtClean="0">
                <a:solidFill>
                  <a:srgbClr val="246056"/>
                </a:solidFill>
              </a:rPr>
              <a:t>灵</a:t>
            </a:r>
            <a:r>
              <a:rPr lang="zh-CN" altLang="en-US" sz="1400" dirty="0" smtClean="0">
                <a:solidFill>
                  <a:srgbClr val="246056"/>
                </a:solidFill>
              </a:rPr>
              <a:t>活变通可以这样使用：</a:t>
            </a:r>
            <a:r>
              <a:rPr lang="en-US" altLang="zh-CN" sz="1400" dirty="0" smtClean="0">
                <a:solidFill>
                  <a:srgbClr val="246056"/>
                </a:solidFill>
              </a:rPr>
              <a:t>call_user_func</a:t>
            </a:r>
            <a:r>
              <a:rPr lang="en-US" altLang="zh-CN" sz="1400" dirty="0" smtClean="0">
                <a:solidFill>
                  <a:srgbClr val="246056"/>
                </a:solidFill>
              </a:rPr>
              <a:t>($callback,[&amp;$d,3</a:t>
            </a:r>
            <a:r>
              <a:rPr lang="en-US" altLang="zh-CN" sz="1400" dirty="0" smtClean="0">
                <a:solidFill>
                  <a:srgbClr val="246056"/>
                </a:solidFill>
              </a:rPr>
              <a:t>]);</a:t>
            </a:r>
          </a:p>
          <a:p>
            <a:pPr>
              <a:lnSpc>
                <a:spcPct val="150000"/>
              </a:lnSpc>
            </a:pPr>
            <a:r>
              <a:rPr lang="en-US" altLang="zh-CN" sz="1400" dirty="0" err="1" smtClean="0">
                <a:solidFill>
                  <a:srgbClr val="246056"/>
                </a:solidFill>
              </a:rPr>
              <a:t>testrefence</a:t>
            </a:r>
            <a:r>
              <a:rPr lang="en-US" altLang="zh-CN" sz="1400" dirty="0" smtClean="0">
                <a:solidFill>
                  <a:srgbClr val="246056"/>
                </a:solidFill>
              </a:rPr>
              <a:t>(&amp;$c</a:t>
            </a:r>
            <a:r>
              <a:rPr lang="en-US" altLang="zh-CN" sz="1400" dirty="0" smtClean="0">
                <a:solidFill>
                  <a:srgbClr val="246056"/>
                </a:solidFill>
              </a:rPr>
              <a:t>);//</a:t>
            </a:r>
            <a:r>
              <a:rPr lang="zh-CN" altLang="en-US" sz="1400" dirty="0" smtClean="0">
                <a:solidFill>
                  <a:srgbClr val="246056"/>
                </a:solidFill>
              </a:rPr>
              <a:t>语法解析错误</a:t>
            </a:r>
            <a:endParaRPr lang="en-US" altLang="zh-CN" sz="1400" dirty="0" smtClean="0">
              <a:solidFill>
                <a:srgbClr val="246056"/>
              </a:solidFill>
            </a:endParaRPr>
          </a:p>
          <a:p>
            <a:pPr>
              <a:lnSpc>
                <a:spcPct val="150000"/>
              </a:lnSpc>
            </a:pPr>
            <a:endParaRPr lang="en-US" altLang="zh-CN" sz="1600" dirty="0" smtClean="0">
              <a:solidFill>
                <a:srgbClr val="246056"/>
              </a:solidFill>
            </a:endParaRPr>
          </a:p>
          <a:p>
            <a:pPr>
              <a:lnSpc>
                <a:spcPct val="150000"/>
              </a:lnSpc>
            </a:pPr>
            <a:endParaRPr lang="zh-CN" altLang="en-US" sz="1600" dirty="0" smtClean="0">
              <a:solidFill>
                <a:srgbClr val="246056"/>
              </a:solidFill>
            </a:endParaRPr>
          </a:p>
          <a:p>
            <a:pPr>
              <a:lnSpc>
                <a:spcPct val="150000"/>
              </a:lnSpc>
            </a:pPr>
            <a:endParaRPr lang="en-US" altLang="zh-CN" sz="1600" dirty="0" smtClean="0"/>
          </a:p>
          <a:p>
            <a:pPr>
              <a:lnSpc>
                <a:spcPct val="150000"/>
              </a:lnSpc>
            </a:pPr>
            <a:endParaRPr lang="en-US" altLang="zh-CN" sz="1600" dirty="0" smtClean="0">
              <a:solidFill>
                <a:srgbClr val="246056"/>
              </a:solidFill>
            </a:endParaRPr>
          </a:p>
          <a:p>
            <a:pPr>
              <a:lnSpc>
                <a:spcPct val="150000"/>
              </a:lnSpc>
            </a:pPr>
            <a:endParaRPr lang="en-US" altLang="zh-CN" sz="1600" b="1" dirty="0" smtClean="0">
              <a:solidFill>
                <a:srgbClr val="246056"/>
              </a:solidFill>
              <a:latin typeface="微软雅黑" panose="020B0503020204020204" pitchFamily="34" charset="-122"/>
              <a:ea typeface="微软雅黑" panose="020B0503020204020204" pitchFamily="34" charset="-122"/>
            </a:endParaRPr>
          </a:p>
        </p:txBody>
      </p:sp>
      <p:pic>
        <p:nvPicPr>
          <p:cNvPr id="3" name="图片 2" descr="思考.png"/>
          <p:cNvPicPr>
            <a:picLocks noChangeAspect="1"/>
          </p:cNvPicPr>
          <p:nvPr/>
        </p:nvPicPr>
        <p:blipFill>
          <a:blip r:embed="rId3" cstate="print"/>
          <a:stretch>
            <a:fillRect/>
          </a:stretch>
        </p:blipFill>
        <p:spPr>
          <a:xfrm>
            <a:off x="10383715" y="489797"/>
            <a:ext cx="1336430" cy="152332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2.png"/>
          <p:cNvPicPr>
            <a:picLocks noChangeAspect="1"/>
          </p:cNvPicPr>
          <p:nvPr/>
        </p:nvPicPr>
        <p:blipFill>
          <a:blip r:embed="rId2" cstate="print"/>
          <a:stretch>
            <a:fillRect/>
          </a:stretch>
        </p:blipFill>
        <p:spPr>
          <a:xfrm>
            <a:off x="500368" y="465992"/>
            <a:ext cx="4710882" cy="5864470"/>
          </a:xfrm>
          <a:prstGeom prst="rect">
            <a:avLst/>
          </a:prstGeom>
        </p:spPr>
      </p:pic>
      <p:pic>
        <p:nvPicPr>
          <p:cNvPr id="6" name="图片 5" descr="23.png"/>
          <p:cNvPicPr>
            <a:picLocks noChangeAspect="1"/>
          </p:cNvPicPr>
          <p:nvPr/>
        </p:nvPicPr>
        <p:blipFill>
          <a:blip r:embed="rId3" cstate="print"/>
          <a:stretch>
            <a:fillRect/>
          </a:stretch>
        </p:blipFill>
        <p:spPr>
          <a:xfrm>
            <a:off x="5272200" y="3341575"/>
            <a:ext cx="4594023" cy="2979907"/>
          </a:xfrm>
          <a:prstGeom prst="rect">
            <a:avLst/>
          </a:prstGeom>
        </p:spPr>
      </p:pic>
      <p:sp>
        <p:nvSpPr>
          <p:cNvPr id="7" name="TextBox 6"/>
          <p:cNvSpPr txBox="1"/>
          <p:nvPr/>
        </p:nvSpPr>
        <p:spPr>
          <a:xfrm>
            <a:off x="5416062" y="1160586"/>
            <a:ext cx="553036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b="1" dirty="0" smtClean="0">
                <a:solidFill>
                  <a:schemeClr val="bg1"/>
                </a:solidFill>
              </a:rPr>
              <a:t>回调是类的方法时，区分静态方法和非静态方法</a:t>
            </a:r>
            <a:endParaRPr lang="zh-CN" altLang="en-US" b="1"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all_user_func_array与call_user_func.png"/>
          <p:cNvPicPr>
            <a:picLocks noChangeAspect="1"/>
          </p:cNvPicPr>
          <p:nvPr/>
        </p:nvPicPr>
        <p:blipFill>
          <a:blip r:embed="rId2" cstate="print"/>
          <a:stretch>
            <a:fillRect/>
          </a:stretch>
        </p:blipFill>
        <p:spPr>
          <a:xfrm>
            <a:off x="603280" y="1148864"/>
            <a:ext cx="6554115" cy="5210903"/>
          </a:xfrm>
          <a:prstGeom prst="rect">
            <a:avLst/>
          </a:prstGeom>
        </p:spPr>
      </p:pic>
      <p:sp>
        <p:nvSpPr>
          <p:cNvPr id="4" name="TextBox 3"/>
          <p:cNvSpPr txBox="1"/>
          <p:nvPr/>
        </p:nvSpPr>
        <p:spPr>
          <a:xfrm>
            <a:off x="7543801" y="2901462"/>
            <a:ext cx="4080676" cy="3277820"/>
          </a:xfrm>
          <a:prstGeom prst="rect">
            <a:avLst/>
          </a:prstGeom>
          <a:noFill/>
        </p:spPr>
        <p:txBody>
          <a:bodyPr wrap="square" rtlCol="0">
            <a:spAutoFit/>
          </a:bodyPr>
          <a:lstStyle/>
          <a:p>
            <a:pPr>
              <a:lnSpc>
                <a:spcPct val="150000"/>
              </a:lnSpc>
            </a:pPr>
            <a:r>
              <a:rPr lang="zh-CN" altLang="en-US" dirty="0" smtClean="0">
                <a:solidFill>
                  <a:srgbClr val="246056"/>
                </a:solidFill>
              </a:rPr>
              <a:t>要在回调函数中使用引用传递必须使用</a:t>
            </a:r>
            <a:r>
              <a:rPr lang="en-US" altLang="zh-CN" dirty="0" smtClean="0">
                <a:solidFill>
                  <a:srgbClr val="246056"/>
                </a:solidFill>
              </a:rPr>
              <a:t>call_user_func_array </a:t>
            </a:r>
            <a:r>
              <a:rPr lang="zh-CN" altLang="en-US" dirty="0" smtClean="0">
                <a:solidFill>
                  <a:srgbClr val="246056"/>
                </a:solidFill>
              </a:rPr>
              <a:t>（</a:t>
            </a:r>
            <a:r>
              <a:rPr lang="en-US" altLang="zh-CN" dirty="0" smtClean="0">
                <a:solidFill>
                  <a:srgbClr val="246056"/>
                </a:solidFill>
              </a:rPr>
              <a:t>call_user_func_array($callback</a:t>
            </a:r>
            <a:r>
              <a:rPr lang="en-US" altLang="zh-CN" dirty="0" smtClean="0">
                <a:solidFill>
                  <a:srgbClr val="FF0000"/>
                </a:solidFill>
              </a:rPr>
              <a:t>,[&amp;$b])</a:t>
            </a:r>
            <a:r>
              <a:rPr lang="en-US" altLang="zh-CN" dirty="0" smtClean="0">
                <a:solidFill>
                  <a:srgbClr val="246056"/>
                </a:solidFill>
              </a:rPr>
              <a:t>;</a:t>
            </a:r>
            <a:r>
              <a:rPr lang="zh-CN" altLang="en-US" dirty="0" smtClean="0">
                <a:solidFill>
                  <a:srgbClr val="246056"/>
                </a:solidFill>
              </a:rPr>
              <a:t>）</a:t>
            </a:r>
            <a:endParaRPr lang="en-US" altLang="zh-CN" dirty="0" smtClean="0">
              <a:solidFill>
                <a:srgbClr val="246056"/>
              </a:solidFill>
            </a:endParaRPr>
          </a:p>
          <a:p>
            <a:pPr>
              <a:lnSpc>
                <a:spcPct val="150000"/>
              </a:lnSpc>
            </a:pPr>
            <a:r>
              <a:rPr lang="zh-CN" altLang="en-US" dirty="0" smtClean="0">
                <a:solidFill>
                  <a:srgbClr val="246056"/>
                </a:solidFill>
              </a:rPr>
              <a:t>灵活变通可以这样使用：</a:t>
            </a:r>
            <a:r>
              <a:rPr lang="en-US" altLang="zh-CN" dirty="0" smtClean="0">
                <a:solidFill>
                  <a:srgbClr val="246056"/>
                </a:solidFill>
              </a:rPr>
              <a:t>call_user_func($callback,[&amp;$d,3]);</a:t>
            </a:r>
          </a:p>
          <a:p>
            <a:pPr>
              <a:lnSpc>
                <a:spcPct val="150000"/>
              </a:lnSpc>
            </a:pPr>
            <a:r>
              <a:rPr lang="en-US" altLang="zh-CN" dirty="0" err="1" smtClean="0">
                <a:solidFill>
                  <a:srgbClr val="246056"/>
                </a:solidFill>
              </a:rPr>
              <a:t>testrefence</a:t>
            </a:r>
            <a:r>
              <a:rPr lang="en-US" altLang="zh-CN" dirty="0" smtClean="0">
                <a:solidFill>
                  <a:srgbClr val="246056"/>
                </a:solidFill>
              </a:rPr>
              <a:t>(&amp;$c);//</a:t>
            </a:r>
            <a:r>
              <a:rPr lang="zh-CN" altLang="en-US" dirty="0" smtClean="0">
                <a:solidFill>
                  <a:srgbClr val="246056"/>
                </a:solidFill>
              </a:rPr>
              <a:t>语法解析错误</a:t>
            </a:r>
            <a:endParaRPr lang="en-US" altLang="zh-CN" dirty="0" smtClean="0">
              <a:solidFill>
                <a:srgbClr val="246056"/>
              </a:solidFill>
            </a:endParaRPr>
          </a:p>
          <a:p>
            <a:endParaRPr lang="zh-CN" altLang="en-US" dirty="0"/>
          </a:p>
        </p:txBody>
      </p:sp>
      <p:sp>
        <p:nvSpPr>
          <p:cNvPr id="5" name="TextBox 4"/>
          <p:cNvSpPr txBox="1"/>
          <p:nvPr/>
        </p:nvSpPr>
        <p:spPr>
          <a:xfrm>
            <a:off x="8220808" y="1969477"/>
            <a:ext cx="2723823"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b="1" dirty="0" smtClean="0">
                <a:solidFill>
                  <a:schemeClr val="bg1"/>
                </a:solidFill>
              </a:rPr>
              <a:t>回调函数中使用引用传递</a:t>
            </a:r>
            <a:endParaRPr lang="zh-CN" altLang="en-US" b="1"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339062" y="2590586"/>
            <a:ext cx="2363510" cy="1631216"/>
            <a:chOff x="649514" y="2275793"/>
            <a:chExt cx="2363510" cy="1631216"/>
          </a:xfrm>
        </p:grpSpPr>
        <p:sp>
          <p:nvSpPr>
            <p:cNvPr id="2"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4" y="2829791"/>
              <a:ext cx="2363510" cy="10772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3200" b="1" dirty="0" smtClean="0">
                  <a:solidFill>
                    <a:schemeClr val="bg1">
                      <a:lumMod val="95000"/>
                    </a:schemeClr>
                  </a:solidFill>
                  <a:latin typeface="Microsoft YaHei" charset="-122"/>
                  <a:ea typeface="Microsoft YaHei" charset="-122"/>
                  <a:cs typeface="Microsoft YaHei" charset="-122"/>
                </a:rPr>
                <a:t>面向对象基础</a:t>
              </a:r>
              <a:endParaRPr lang="zh-CN" altLang="en-US" sz="3200" b="1" dirty="0">
                <a:solidFill>
                  <a:schemeClr val="bg1">
                    <a:lumMod val="95000"/>
                  </a:schemeClr>
                </a:solidFill>
                <a:latin typeface="Microsoft YaHei" charset="-122"/>
                <a:ea typeface="Microsoft YaHei" charset="-122"/>
                <a:cs typeface="Microsoft YaHei" charset="-122"/>
              </a:endParaRPr>
            </a:p>
          </p:txBody>
        </p:sp>
        <p:sp>
          <p:nvSpPr>
            <p:cNvPr id="3"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649514" y="2275793"/>
              <a:ext cx="198899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2000" i="1" spc="600" dirty="0">
                  <a:solidFill>
                    <a:srgbClr val="F2F2F2"/>
                  </a:solidFill>
                  <a:latin typeface="Arial" charset="0"/>
                  <a:ea typeface="Arial" charset="0"/>
                  <a:cs typeface="Arial" charset="0"/>
                  <a:sym typeface="Angsana New" pitchFamily="18" charset="-34"/>
                </a:rPr>
                <a:t>Part 01</a:t>
              </a:r>
            </a:p>
          </p:txBody>
        </p:sp>
      </p:grpSp>
      <p:grpSp>
        <p:nvGrpSpPr>
          <p:cNvPr id="5" name="组 4"/>
          <p:cNvGrpSpPr/>
          <p:nvPr/>
        </p:nvGrpSpPr>
        <p:grpSpPr>
          <a:xfrm>
            <a:off x="3979829" y="2590586"/>
            <a:ext cx="2363510" cy="1631216"/>
            <a:chOff x="649514" y="2275793"/>
            <a:chExt cx="2363510" cy="1631216"/>
          </a:xfrm>
        </p:grpSpPr>
        <p:sp>
          <p:nvSpPr>
            <p:cNvPr id="6"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4" y="2829791"/>
              <a:ext cx="2363510" cy="10772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3200" b="1" dirty="0" smtClean="0">
                  <a:solidFill>
                    <a:schemeClr val="bg1">
                      <a:lumMod val="95000"/>
                    </a:schemeClr>
                  </a:solidFill>
                  <a:latin typeface="Microsoft YaHei" charset="-122"/>
                  <a:ea typeface="Microsoft YaHei" charset="-122"/>
                  <a:cs typeface="Microsoft YaHei" charset="-122"/>
                </a:rPr>
                <a:t>对象的高级特征</a:t>
              </a:r>
              <a:endParaRPr lang="zh-CN" altLang="en-US" sz="3200" b="1" dirty="0">
                <a:solidFill>
                  <a:schemeClr val="bg1">
                    <a:lumMod val="95000"/>
                  </a:schemeClr>
                </a:solidFill>
                <a:latin typeface="Microsoft YaHei" charset="-122"/>
                <a:ea typeface="Microsoft YaHei" charset="-122"/>
                <a:cs typeface="Microsoft YaHei" charset="-122"/>
              </a:endParaRPr>
            </a:p>
          </p:txBody>
        </p:sp>
        <p:sp>
          <p:nvSpPr>
            <p:cNvPr id="7"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649514" y="2275793"/>
              <a:ext cx="198899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2000" i="1" spc="600" dirty="0">
                  <a:solidFill>
                    <a:srgbClr val="F2F2F2"/>
                  </a:solidFill>
                  <a:latin typeface="Arial" charset="0"/>
                  <a:ea typeface="Arial" charset="0"/>
                  <a:cs typeface="Arial" charset="0"/>
                  <a:sym typeface="Angsana New" pitchFamily="18" charset="-34"/>
                </a:rPr>
                <a:t>Part 02</a:t>
              </a:r>
            </a:p>
          </p:txBody>
        </p:sp>
      </p:grpSp>
      <p:grpSp>
        <p:nvGrpSpPr>
          <p:cNvPr id="8" name="组 7"/>
          <p:cNvGrpSpPr/>
          <p:nvPr/>
        </p:nvGrpSpPr>
        <p:grpSpPr>
          <a:xfrm>
            <a:off x="6620596" y="2575197"/>
            <a:ext cx="2363510" cy="1138773"/>
            <a:chOff x="649514" y="2275793"/>
            <a:chExt cx="2363510" cy="1138773"/>
          </a:xfrm>
        </p:grpSpPr>
        <p:sp>
          <p:nvSpPr>
            <p:cNvPr id="9"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4" y="2829791"/>
              <a:ext cx="2363510" cy="584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3200" b="1" dirty="0" smtClean="0">
                  <a:solidFill>
                    <a:schemeClr val="bg1">
                      <a:lumMod val="95000"/>
                    </a:schemeClr>
                  </a:solidFill>
                  <a:latin typeface="Microsoft YaHei" charset="-122"/>
                  <a:ea typeface="Microsoft YaHei" charset="-122"/>
                  <a:cs typeface="Microsoft YaHei" charset="-122"/>
                </a:rPr>
                <a:t>反射</a:t>
              </a:r>
              <a:r>
                <a:rPr lang="en-US" altLang="zh-CN" sz="3200" b="1" dirty="0" smtClean="0">
                  <a:solidFill>
                    <a:schemeClr val="bg1">
                      <a:lumMod val="95000"/>
                    </a:schemeClr>
                  </a:solidFill>
                  <a:latin typeface="Microsoft YaHei" charset="-122"/>
                  <a:ea typeface="Microsoft YaHei" charset="-122"/>
                  <a:cs typeface="Microsoft YaHei" charset="-122"/>
                </a:rPr>
                <a:t>API</a:t>
              </a:r>
              <a:endParaRPr lang="zh-CN" altLang="en-US" sz="3200" b="1" dirty="0">
                <a:solidFill>
                  <a:schemeClr val="bg1">
                    <a:lumMod val="95000"/>
                  </a:schemeClr>
                </a:solidFill>
                <a:latin typeface="Microsoft YaHei" charset="-122"/>
                <a:ea typeface="Microsoft YaHei" charset="-122"/>
                <a:cs typeface="Microsoft YaHei" charset="-122"/>
              </a:endParaRPr>
            </a:p>
          </p:txBody>
        </p:sp>
        <p:sp>
          <p:nvSpPr>
            <p:cNvPr id="10"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649514" y="2275793"/>
              <a:ext cx="198899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2000" i="1" spc="600" dirty="0">
                  <a:solidFill>
                    <a:srgbClr val="F2F2F2"/>
                  </a:solidFill>
                  <a:latin typeface="Arial" charset="0"/>
                  <a:ea typeface="Arial" charset="0"/>
                  <a:cs typeface="Arial" charset="0"/>
                  <a:sym typeface="Angsana New" pitchFamily="18" charset="-34"/>
                </a:rPr>
                <a:t>Part 03</a:t>
              </a:r>
            </a:p>
          </p:txBody>
        </p:sp>
      </p:grpSp>
      <p:grpSp>
        <p:nvGrpSpPr>
          <p:cNvPr id="11" name="组 10"/>
          <p:cNvGrpSpPr/>
          <p:nvPr/>
        </p:nvGrpSpPr>
        <p:grpSpPr>
          <a:xfrm>
            <a:off x="1339062" y="4267968"/>
            <a:ext cx="2363510" cy="1138773"/>
            <a:chOff x="649514" y="2275793"/>
            <a:chExt cx="2363510" cy="1138773"/>
          </a:xfrm>
        </p:grpSpPr>
        <p:sp>
          <p:nvSpPr>
            <p:cNvPr id="12"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4" y="2829791"/>
              <a:ext cx="2363510" cy="584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3200" b="1" dirty="0" smtClean="0">
                  <a:solidFill>
                    <a:schemeClr val="bg1">
                      <a:lumMod val="95000"/>
                    </a:schemeClr>
                  </a:solidFill>
                  <a:latin typeface="Microsoft YaHei" charset="-122"/>
                  <a:ea typeface="Microsoft YaHei" charset="-122"/>
                  <a:cs typeface="Microsoft YaHei" charset="-122"/>
                </a:rPr>
                <a:t>单例模式</a:t>
              </a:r>
              <a:endParaRPr lang="zh-CN" altLang="en-US" sz="3200" b="1" dirty="0">
                <a:solidFill>
                  <a:schemeClr val="bg1">
                    <a:lumMod val="95000"/>
                  </a:schemeClr>
                </a:solidFill>
                <a:latin typeface="Microsoft YaHei" charset="-122"/>
                <a:ea typeface="Microsoft YaHei" charset="-122"/>
                <a:cs typeface="Microsoft YaHei" charset="-122"/>
              </a:endParaRPr>
            </a:p>
          </p:txBody>
        </p:sp>
        <p:sp>
          <p:nvSpPr>
            <p:cNvPr id="13"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649514" y="2275793"/>
              <a:ext cx="198899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2000" i="1" spc="600" dirty="0">
                  <a:solidFill>
                    <a:srgbClr val="F2F2F2"/>
                  </a:solidFill>
                  <a:latin typeface="Arial" charset="0"/>
                  <a:ea typeface="Arial" charset="0"/>
                  <a:cs typeface="Arial" charset="0"/>
                  <a:sym typeface="Angsana New" pitchFamily="18" charset="-34"/>
                </a:rPr>
                <a:t>Part 04</a:t>
              </a:r>
            </a:p>
          </p:txBody>
        </p:sp>
      </p:grpSp>
      <p:grpSp>
        <p:nvGrpSpPr>
          <p:cNvPr id="14" name="组 13"/>
          <p:cNvGrpSpPr/>
          <p:nvPr/>
        </p:nvGrpSpPr>
        <p:grpSpPr>
          <a:xfrm>
            <a:off x="3979829" y="4267968"/>
            <a:ext cx="2363510" cy="1138773"/>
            <a:chOff x="649514" y="2275793"/>
            <a:chExt cx="2363510" cy="1138773"/>
          </a:xfrm>
        </p:grpSpPr>
        <p:sp>
          <p:nvSpPr>
            <p:cNvPr id="15"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4" y="2829791"/>
              <a:ext cx="2363510" cy="584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en-US" altLang="zh-CN" sz="3200" b="1" dirty="0" smtClean="0">
                  <a:solidFill>
                    <a:schemeClr val="bg1">
                      <a:lumMod val="95000"/>
                    </a:schemeClr>
                  </a:solidFill>
                  <a:latin typeface="Microsoft YaHei" charset="-122"/>
                  <a:ea typeface="Microsoft YaHei" charset="-122"/>
                  <a:cs typeface="Microsoft YaHei" charset="-122"/>
                </a:rPr>
                <a:t>PHP</a:t>
              </a:r>
              <a:r>
                <a:rPr lang="zh-CN" altLang="en-US" sz="3200" b="1" dirty="0" smtClean="0">
                  <a:solidFill>
                    <a:schemeClr val="bg1">
                      <a:lumMod val="95000"/>
                    </a:schemeClr>
                  </a:solidFill>
                  <a:latin typeface="Microsoft YaHei" charset="-122"/>
                  <a:ea typeface="Microsoft YaHei" charset="-122"/>
                  <a:cs typeface="Microsoft YaHei" charset="-122"/>
                </a:rPr>
                <a:t>标准</a:t>
              </a:r>
              <a:endParaRPr lang="zh-CN" altLang="en-US" sz="3200" b="1" dirty="0">
                <a:solidFill>
                  <a:schemeClr val="bg1">
                    <a:lumMod val="95000"/>
                  </a:schemeClr>
                </a:solidFill>
                <a:latin typeface="Microsoft YaHei" charset="-122"/>
                <a:ea typeface="Microsoft YaHei" charset="-122"/>
                <a:cs typeface="Microsoft YaHei" charset="-122"/>
              </a:endParaRPr>
            </a:p>
          </p:txBody>
        </p:sp>
        <p:sp>
          <p:nvSpPr>
            <p:cNvPr id="16"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649514" y="2275793"/>
              <a:ext cx="198899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2000" i="1" spc="600" dirty="0">
                  <a:solidFill>
                    <a:srgbClr val="F2F2F2"/>
                  </a:solidFill>
                  <a:latin typeface="Arial" charset="0"/>
                  <a:ea typeface="Arial" charset="0"/>
                  <a:cs typeface="Arial" charset="0"/>
                  <a:sym typeface="Angsana New" pitchFamily="18" charset="-34"/>
                </a:rPr>
                <a:t>Part 05</a:t>
              </a:r>
            </a:p>
          </p:txBody>
        </p:sp>
      </p:grpSp>
      <p:pic>
        <p:nvPicPr>
          <p:cNvPr id="17" name="图片 1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388344" y="2553325"/>
            <a:ext cx="4304675" cy="4304675"/>
          </a:xfrm>
          <a:prstGeom prst="rect">
            <a:avLst/>
          </a:prstGeom>
        </p:spPr>
      </p:pic>
      <p:sp>
        <p:nvSpPr>
          <p:cNvPr id="18"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1159179" y="1102713"/>
            <a:ext cx="4147339" cy="1015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6000" b="1">
                <a:solidFill>
                  <a:schemeClr val="bg1">
                    <a:lumMod val="95000"/>
                  </a:schemeClr>
                </a:solidFill>
                <a:latin typeface="Microsoft YaHei" charset="-122"/>
                <a:ea typeface="Microsoft YaHei" charset="-122"/>
                <a:cs typeface="Microsoft YaHei" charset="-122"/>
              </a:rPr>
              <a:t>目录</a:t>
            </a:r>
            <a:endParaRPr lang="zh-CN" altLang="en-US" sz="6000" b="1" dirty="0">
              <a:solidFill>
                <a:schemeClr val="bg1">
                  <a:lumMod val="95000"/>
                </a:schemeClr>
              </a:solidFill>
              <a:latin typeface="Microsoft YaHei" charset="-122"/>
              <a:ea typeface="Microsoft YaHei" charset="-122"/>
              <a:cs typeface="Microsoft YaHei" charset="-122"/>
            </a:endParaRPr>
          </a:p>
        </p:txBody>
      </p:sp>
      <p:sp>
        <p:nvSpPr>
          <p:cNvPr id="19"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1233888" y="277417"/>
            <a:ext cx="787113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4400" i="1" spc="600" dirty="0">
                <a:solidFill>
                  <a:srgbClr val="F2F2F2"/>
                </a:solidFill>
                <a:latin typeface="Arial" charset="0"/>
                <a:ea typeface="Arial" charset="0"/>
                <a:cs typeface="Arial" charset="0"/>
                <a:sym typeface="Angsana New" pitchFamily="18" charset="-34"/>
              </a:rPr>
              <a:t>CONTENT</a:t>
            </a:r>
          </a:p>
        </p:txBody>
      </p:sp>
    </p:spTree>
    <p:extLst>
      <p:ext uri="{BB962C8B-B14F-4D97-AF65-F5344CB8AC3E}">
        <p14:creationId xmlns:p14="http://schemas.microsoft.com/office/powerpoint/2010/main" xmlns="" val="1723135911"/>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4931" y="1241950"/>
            <a:ext cx="11051931" cy="6555641"/>
          </a:xfrm>
          <a:prstGeom prst="rect">
            <a:avLst/>
          </a:prstGeom>
          <a:noFill/>
        </p:spPr>
        <p:txBody>
          <a:bodyPr wrap="square" rtlCol="0">
            <a:spAutoFit/>
          </a:bodyPr>
          <a:lstStyle/>
          <a:p>
            <a:pPr algn="ct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使用方法</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1</a:t>
            </a:r>
            <a:r>
              <a:rPr lang="zh-CN" altLang="en-US" sz="2800" b="1" dirty="0" smtClean="0">
                <a:solidFill>
                  <a:srgbClr val="246056"/>
                </a:solidFill>
                <a:latin typeface="微软雅黑" panose="020B0503020204020204" pitchFamily="34" charset="-122"/>
                <a:ea typeface="微软雅黑" panose="020B0503020204020204" pitchFamily="34" charset="-122"/>
              </a:rPr>
              <a:t>、属性允许对象存储数据</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2</a:t>
            </a:r>
            <a:r>
              <a:rPr lang="zh-CN" altLang="en-US" sz="2800" b="1" dirty="0" smtClean="0">
                <a:solidFill>
                  <a:srgbClr val="246056"/>
                </a:solidFill>
                <a:latin typeface="微软雅黑" panose="020B0503020204020204" pitchFamily="34" charset="-122"/>
                <a:ea typeface="微软雅黑" panose="020B0503020204020204" pitchFamily="34" charset="-122"/>
              </a:rPr>
              <a:t>、方法允许对象执行任务</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3</a:t>
            </a:r>
            <a:r>
              <a:rPr lang="zh-CN" altLang="en-US" sz="2800" b="1" dirty="0" smtClean="0">
                <a:solidFill>
                  <a:srgbClr val="246056"/>
                </a:solidFill>
                <a:latin typeface="微软雅黑" panose="020B0503020204020204" pitchFamily="34" charset="-122"/>
                <a:ea typeface="微软雅黑" panose="020B0503020204020204" pitchFamily="34" charset="-122"/>
              </a:rPr>
              <a:t>、方法是类中定义的特殊函数</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public function myMethod($argument1,$argument2)</a:t>
            </a: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a:t>
            </a: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a:t>
            </a:r>
          </a:p>
          <a:p>
            <a:pP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带上关键字 （如果没有默认</a:t>
            </a:r>
            <a:r>
              <a:rPr lang="en-US" altLang="zh-CN" sz="2800" b="1" dirty="0" smtClean="0">
                <a:solidFill>
                  <a:srgbClr val="246056"/>
                </a:solidFill>
                <a:latin typeface="微软雅黑" panose="020B0503020204020204" pitchFamily="34" charset="-122"/>
                <a:ea typeface="微软雅黑" panose="020B0503020204020204" pitchFamily="34" charset="-122"/>
              </a:rPr>
              <a:t>public</a:t>
            </a:r>
            <a:r>
              <a:rPr lang="zh-CN" altLang="en-US" sz="2800" b="1" dirty="0" smtClean="0">
                <a:solidFill>
                  <a:srgbClr val="246056"/>
                </a:solidFill>
                <a:latin typeface="微软雅黑" panose="020B0503020204020204" pitchFamily="34" charset="-122"/>
                <a:ea typeface="微软雅黑" panose="020B0503020204020204" pitchFamily="34" charset="-122"/>
              </a:rPr>
              <a:t>）， 参数列表可选</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4931" y="1241950"/>
            <a:ext cx="11051931" cy="4616648"/>
          </a:xfrm>
          <a:prstGeom prst="rect">
            <a:avLst/>
          </a:prstGeom>
          <a:noFill/>
        </p:spPr>
        <p:txBody>
          <a:bodyPr wrap="square" rtlCol="0">
            <a:spAutoFit/>
          </a:bodyPr>
          <a:lstStyle/>
          <a:p>
            <a:pPr algn="ct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使用方法</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4</a:t>
            </a:r>
            <a:r>
              <a:rPr lang="zh-CN" altLang="en-US" sz="2800" b="1" dirty="0" smtClean="0">
                <a:solidFill>
                  <a:srgbClr val="246056"/>
                </a:solidFill>
                <a:latin typeface="微软雅黑" panose="020B0503020204020204" pitchFamily="34" charset="-122"/>
                <a:ea typeface="微软雅黑" panose="020B0503020204020204" pitchFamily="34" charset="-122"/>
              </a:rPr>
              <a:t>、显式设置可见性，</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是一种优秀的代码实践</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5</a:t>
            </a:r>
            <a:r>
              <a:rPr lang="zh-CN" altLang="en-US" sz="2800" b="1" dirty="0" smtClean="0">
                <a:solidFill>
                  <a:srgbClr val="246056"/>
                </a:solidFill>
                <a:latin typeface="微软雅黑" panose="020B0503020204020204" pitchFamily="34" charset="-122"/>
                <a:ea typeface="微软雅黑" panose="020B0503020204020204" pitchFamily="34" charset="-122"/>
              </a:rPr>
              <a:t>、方法的调用，依然使用</a:t>
            </a:r>
            <a:r>
              <a:rPr lang="en-US" altLang="zh-CN" sz="2800" b="1" dirty="0" smtClean="0">
                <a:solidFill>
                  <a:srgbClr val="FF0000"/>
                </a:solidFill>
                <a:latin typeface="微软雅黑" panose="020B0503020204020204" pitchFamily="34" charset="-122"/>
                <a:ea typeface="微软雅黑" panose="020B0503020204020204" pitchFamily="34" charset="-122"/>
              </a:rPr>
              <a:t>-&gt; </a:t>
            </a:r>
            <a:r>
              <a:rPr lang="zh-CN" altLang="en-US" sz="2800" b="1" dirty="0" smtClean="0">
                <a:solidFill>
                  <a:srgbClr val="246056"/>
                </a:solidFill>
                <a:latin typeface="微软雅黑" panose="020B0503020204020204" pitchFamily="34" charset="-122"/>
                <a:ea typeface="微软雅黑" panose="020B0503020204020204" pitchFamily="34" charset="-122"/>
              </a:rPr>
              <a:t>运算符，</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即使没有参数也必须带上一对圆括号</a:t>
            </a:r>
            <a:r>
              <a:rPr lang="en-US" altLang="zh-CN" sz="2800" b="1" dirty="0" smtClean="0">
                <a:solidFill>
                  <a:srgbClr val="FF0000"/>
                </a:solidFill>
                <a:latin typeface="微软雅黑" panose="020B0503020204020204" pitchFamily="34" charset="-122"/>
                <a:ea typeface="微软雅黑" panose="020B0503020204020204" pitchFamily="34" charset="-122"/>
              </a:rPr>
              <a:t>()</a:t>
            </a:r>
            <a:r>
              <a:rPr lang="zh-CN" altLang="en-US" sz="2800" b="1" dirty="0" smtClean="0">
                <a:solidFill>
                  <a:srgbClr val="246056"/>
                </a:solidFill>
                <a:latin typeface="微软雅黑" panose="020B0503020204020204" pitchFamily="34" charset="-122"/>
                <a:ea typeface="微软雅黑" panose="020B0503020204020204" pitchFamily="34" charset="-122"/>
              </a:rPr>
              <a:t>。</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p:txBody>
      </p:sp>
      <p:pic>
        <p:nvPicPr>
          <p:cNvPr id="5" name="图片 4" descr="4.png"/>
          <p:cNvPicPr>
            <a:picLocks noChangeAspect="1"/>
          </p:cNvPicPr>
          <p:nvPr/>
        </p:nvPicPr>
        <p:blipFill>
          <a:blip r:embed="rId2" cstate="print"/>
          <a:stretch>
            <a:fillRect/>
          </a:stretch>
        </p:blipFill>
        <p:spPr>
          <a:xfrm>
            <a:off x="7877907" y="492369"/>
            <a:ext cx="3814317" cy="580292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4931" y="1241950"/>
            <a:ext cx="11051931" cy="4616648"/>
          </a:xfrm>
          <a:prstGeom prst="rect">
            <a:avLst/>
          </a:prstGeom>
          <a:noFill/>
        </p:spPr>
        <p:txBody>
          <a:bodyPr wrap="square" rtlCol="0">
            <a:spAutoFit/>
          </a:bodyPr>
          <a:lstStyle/>
          <a:p>
            <a:pPr algn="ctr">
              <a:lnSpc>
                <a:spcPct val="150000"/>
              </a:lnSpc>
            </a:pPr>
            <a:r>
              <a:rPr lang="en-US" altLang="zh-CN" sz="2800" b="1" dirty="0" smtClean="0">
                <a:solidFill>
                  <a:srgbClr val="FF0000"/>
                </a:solidFill>
                <a:latin typeface="微软雅黑" panose="020B0503020204020204" pitchFamily="34" charset="-122"/>
                <a:ea typeface="微软雅黑" panose="020B0503020204020204" pitchFamily="34" charset="-122"/>
              </a:rPr>
              <a:t>$this</a:t>
            </a: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1</a:t>
            </a:r>
            <a:r>
              <a:rPr lang="zh-CN" altLang="en-US" sz="2800" b="1" dirty="0" smtClean="0">
                <a:solidFill>
                  <a:srgbClr val="246056"/>
                </a:solidFill>
                <a:latin typeface="微软雅黑" panose="020B0503020204020204" pitchFamily="34" charset="-122"/>
                <a:ea typeface="微软雅黑" panose="020B0503020204020204" pitchFamily="34" charset="-122"/>
              </a:rPr>
              <a:t>、</a:t>
            </a:r>
            <a:r>
              <a:rPr lang="en-US" altLang="zh-CN" sz="2800" b="1" dirty="0" smtClean="0">
                <a:solidFill>
                  <a:srgbClr val="246056"/>
                </a:solidFill>
                <a:latin typeface="微软雅黑" panose="020B0503020204020204" pitchFamily="34" charset="-122"/>
                <a:ea typeface="微软雅黑" panose="020B0503020204020204" pitchFamily="34" charset="-122"/>
              </a:rPr>
              <a:t>$this</a:t>
            </a:r>
            <a:r>
              <a:rPr lang="zh-CN" altLang="en-US" sz="2800" b="1" dirty="0" smtClean="0">
                <a:solidFill>
                  <a:srgbClr val="246056"/>
                </a:solidFill>
                <a:latin typeface="微软雅黑" panose="020B0503020204020204" pitchFamily="34" charset="-122"/>
                <a:ea typeface="微软雅黑" panose="020B0503020204020204" pitchFamily="34" charset="-122"/>
              </a:rPr>
              <a:t>伪变量，写在类的方法内部</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2</a:t>
            </a:r>
            <a:r>
              <a:rPr lang="zh-CN" altLang="en-US" sz="2800" b="1" dirty="0" smtClean="0">
                <a:solidFill>
                  <a:srgbClr val="246056"/>
                </a:solidFill>
                <a:latin typeface="微软雅黑" panose="020B0503020204020204" pitchFamily="34" charset="-122"/>
                <a:ea typeface="微软雅黑" panose="020B0503020204020204" pitchFamily="34" charset="-122"/>
              </a:rPr>
              <a:t>、类引用自己对象实例的方式。</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3</a:t>
            </a:r>
            <a:r>
              <a:rPr lang="zh-CN" altLang="en-US" sz="2800" b="1" dirty="0" smtClean="0">
                <a:solidFill>
                  <a:srgbClr val="246056"/>
                </a:solidFill>
                <a:latin typeface="微软雅黑" panose="020B0503020204020204" pitchFamily="34" charset="-122"/>
                <a:ea typeface="微软雅黑" panose="020B0503020204020204" pitchFamily="34" charset="-122"/>
              </a:rPr>
              <a:t>、代表</a:t>
            </a:r>
            <a:r>
              <a:rPr lang="zh-CN" altLang="en-US" sz="2800" b="1" dirty="0" smtClean="0">
                <a:solidFill>
                  <a:srgbClr val="FF0000"/>
                </a:solidFill>
                <a:latin typeface="微软雅黑" panose="020B0503020204020204" pitchFamily="34" charset="-122"/>
                <a:ea typeface="微软雅黑" panose="020B0503020204020204" pitchFamily="34" charset="-122"/>
              </a:rPr>
              <a:t>当前实例的</a:t>
            </a:r>
            <a:r>
              <a:rPr lang="en-US" altLang="zh-CN" sz="2800" b="1" dirty="0" smtClean="0">
                <a:solidFill>
                  <a:srgbClr val="FF0000"/>
                </a:solidFill>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（属性或方法）</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4931" y="1241950"/>
            <a:ext cx="11051931" cy="5909310"/>
          </a:xfrm>
          <a:prstGeom prst="rect">
            <a:avLst/>
          </a:prstGeom>
          <a:noFill/>
        </p:spPr>
        <p:txBody>
          <a:bodyPr wrap="square" rtlCol="0">
            <a:spAutoFit/>
          </a:bodyPr>
          <a:lstStyle/>
          <a:p>
            <a:pP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                 构造方法</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1</a:t>
            </a:r>
            <a:r>
              <a:rPr lang="zh-CN" altLang="en-US" sz="2800" b="1" dirty="0" smtClean="0">
                <a:solidFill>
                  <a:srgbClr val="246056"/>
                </a:solidFill>
                <a:latin typeface="微软雅黑" panose="020B0503020204020204" pitchFamily="34" charset="-122"/>
                <a:ea typeface="微软雅黑" panose="020B0503020204020204" pitchFamily="34" charset="-122"/>
              </a:rPr>
              <a:t>、在对象实例化时被自动调用</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2</a:t>
            </a:r>
            <a:r>
              <a:rPr lang="zh-CN" altLang="en-US" sz="2800" b="1" dirty="0" smtClean="0">
                <a:solidFill>
                  <a:srgbClr val="246056"/>
                </a:solidFill>
                <a:latin typeface="微软雅黑" panose="020B0503020204020204" pitchFamily="34" charset="-122"/>
                <a:ea typeface="微软雅黑" panose="020B0503020204020204" pitchFamily="34" charset="-122"/>
              </a:rPr>
              <a:t>、主要用来进行初始化工作</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3</a:t>
            </a:r>
            <a:r>
              <a:rPr lang="zh-CN" altLang="en-US" sz="2800" b="1" dirty="0" smtClean="0">
                <a:solidFill>
                  <a:srgbClr val="246056"/>
                </a:solidFill>
                <a:latin typeface="微软雅黑" panose="020B0503020204020204" pitchFamily="34" charset="-122"/>
                <a:ea typeface="微软雅黑" panose="020B0503020204020204" pitchFamily="34" charset="-122"/>
              </a:rPr>
              <a:t>、目前构造方法的名称是</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FF0000"/>
                </a:solidFill>
                <a:latin typeface="微软雅黑" panose="020B0503020204020204" pitchFamily="34" charset="-122"/>
                <a:ea typeface="微软雅黑" panose="020B0503020204020204" pitchFamily="34" charset="-122"/>
              </a:rPr>
              <a:t>__construct()</a:t>
            </a: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[PHP5</a:t>
            </a:r>
            <a:r>
              <a:rPr lang="zh-CN" altLang="en-US" sz="2800" b="1" dirty="0" smtClean="0">
                <a:solidFill>
                  <a:srgbClr val="246056"/>
                </a:solidFill>
                <a:latin typeface="微软雅黑" panose="020B0503020204020204" pitchFamily="34" charset="-122"/>
                <a:ea typeface="微软雅黑" panose="020B0503020204020204" pitchFamily="34" charset="-122"/>
              </a:rPr>
              <a:t>之前构造函数跟</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类名相同，被</a:t>
            </a:r>
            <a:r>
              <a:rPr lang="en-US" altLang="zh-CN" sz="2800" b="1" dirty="0" smtClean="0">
                <a:solidFill>
                  <a:srgbClr val="246056"/>
                </a:solidFill>
                <a:latin typeface="微软雅黑" panose="020B0503020204020204" pitchFamily="34" charset="-122"/>
                <a:ea typeface="微软雅黑" panose="020B0503020204020204" pitchFamily="34" charset="-122"/>
              </a:rPr>
              <a:t>PHP7</a:t>
            </a:r>
            <a:r>
              <a:rPr lang="zh-CN" altLang="en-US" sz="2800" b="1" dirty="0" smtClean="0">
                <a:solidFill>
                  <a:srgbClr val="246056"/>
                </a:solidFill>
                <a:latin typeface="微软雅黑" panose="020B0503020204020204" pitchFamily="34" charset="-122"/>
                <a:ea typeface="微软雅黑" panose="020B0503020204020204" pitchFamily="34" charset="-122"/>
              </a:rPr>
              <a:t>废除</a:t>
            </a:r>
            <a:r>
              <a:rPr lang="en-US" altLang="zh-CN" sz="2800" b="1" dirty="0" smtClean="0">
                <a:solidFill>
                  <a:srgbClr val="246056"/>
                </a:solidFill>
                <a:latin typeface="微软雅黑" panose="020B0503020204020204" pitchFamily="34" charset="-122"/>
                <a:ea typeface="微软雅黑" panose="020B0503020204020204" pitchFamily="34" charset="-122"/>
              </a:rPr>
              <a:t>]</a:t>
            </a:r>
          </a:p>
          <a:p>
            <a:pP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注意</a:t>
            </a:r>
            <a:r>
              <a:rPr lang="zh-CN" altLang="en-US" sz="2800" b="1" dirty="0" smtClean="0">
                <a:solidFill>
                  <a:srgbClr val="246056"/>
                </a:solidFill>
                <a:latin typeface="微软雅黑" panose="020B0503020204020204" pitchFamily="34" charset="-122"/>
                <a:ea typeface="微软雅黑" panose="020B0503020204020204" pitchFamily="34" charset="-122"/>
              </a:rPr>
              <a:t>：</a:t>
            </a:r>
            <a:r>
              <a:rPr lang="zh-CN" altLang="en-US" sz="2800" b="1" dirty="0" smtClean="0">
                <a:solidFill>
                  <a:srgbClr val="00B050"/>
                </a:solidFill>
                <a:latin typeface="微软雅黑" panose="020B0503020204020204" pitchFamily="34" charset="-122"/>
                <a:ea typeface="微软雅黑" panose="020B0503020204020204" pitchFamily="34" charset="-122"/>
              </a:rPr>
              <a:t>两条下划线</a:t>
            </a:r>
            <a:r>
              <a:rPr lang="zh-CN" altLang="en-US" sz="2800" b="1" dirty="0" smtClean="0">
                <a:solidFill>
                  <a:srgbClr val="246056"/>
                </a:solidFill>
                <a:latin typeface="微软雅黑" panose="020B0503020204020204" pitchFamily="34" charset="-122"/>
                <a:ea typeface="微软雅黑" panose="020B0503020204020204" pitchFamily="34" charset="-122"/>
              </a:rPr>
              <a:t>）</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p:txBody>
      </p:sp>
      <p:pic>
        <p:nvPicPr>
          <p:cNvPr id="3" name="图片 2" descr="5.png"/>
          <p:cNvPicPr>
            <a:picLocks noChangeAspect="1"/>
          </p:cNvPicPr>
          <p:nvPr/>
        </p:nvPicPr>
        <p:blipFill>
          <a:blip r:embed="rId2" cstate="print"/>
          <a:stretch>
            <a:fillRect/>
          </a:stretch>
        </p:blipFill>
        <p:spPr>
          <a:xfrm>
            <a:off x="6963541" y="639612"/>
            <a:ext cx="4753639" cy="564911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4931" y="1241950"/>
            <a:ext cx="11051931" cy="6001643"/>
          </a:xfrm>
          <a:prstGeom prst="rect">
            <a:avLst/>
          </a:prstGeom>
          <a:noFill/>
        </p:spPr>
        <p:txBody>
          <a:bodyPr wrap="square" rtlCol="0">
            <a:spAutoFit/>
          </a:bodyPr>
          <a:lstStyle/>
          <a:p>
            <a:pPr algn="ct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参数和类型</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400" b="1" dirty="0" smtClean="0">
                <a:solidFill>
                  <a:srgbClr val="246056"/>
                </a:solidFill>
                <a:latin typeface="微软雅黑" panose="020B0503020204020204" pitchFamily="34" charset="-122"/>
                <a:ea typeface="微软雅黑" panose="020B0503020204020204" pitchFamily="34" charset="-122"/>
              </a:rPr>
              <a:t>1</a:t>
            </a:r>
            <a:r>
              <a:rPr lang="zh-CN" altLang="en-US" sz="2400" b="1" dirty="0" smtClean="0">
                <a:solidFill>
                  <a:srgbClr val="246056"/>
                </a:solidFill>
                <a:latin typeface="微软雅黑" panose="020B0503020204020204" pitchFamily="34" charset="-122"/>
                <a:ea typeface="微软雅黑" panose="020B0503020204020204" pitchFamily="34" charset="-122"/>
              </a:rPr>
              <a:t>、字符串、整型、浮点型、布尔值</a:t>
            </a:r>
            <a:r>
              <a:rPr lang="en-US" altLang="zh-CN" sz="2400" b="1" dirty="0" smtClean="0">
                <a:solidFill>
                  <a:srgbClr val="246056"/>
                </a:solidFill>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基本类型</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b="1" dirty="0" smtClean="0">
                <a:solidFill>
                  <a:srgbClr val="246056"/>
                </a:solidFill>
                <a:latin typeface="微软雅黑" panose="020B0503020204020204" pitchFamily="34" charset="-122"/>
                <a:ea typeface="微软雅黑" panose="020B0503020204020204" pitchFamily="34" charset="-122"/>
              </a:rPr>
              <a:t>2</a:t>
            </a:r>
            <a:r>
              <a:rPr lang="zh-CN" altLang="en-US" sz="2400" b="1" dirty="0" smtClean="0">
                <a:solidFill>
                  <a:srgbClr val="246056"/>
                </a:solidFill>
                <a:latin typeface="微软雅黑" panose="020B0503020204020204" pitchFamily="34" charset="-122"/>
                <a:ea typeface="微软雅黑" panose="020B0503020204020204" pitchFamily="34" charset="-122"/>
              </a:rPr>
              <a:t>、</a:t>
            </a:r>
            <a:r>
              <a:rPr lang="en-US" altLang="zh-CN" sz="2400" b="1" dirty="0" smtClean="0">
                <a:solidFill>
                  <a:srgbClr val="246056"/>
                </a:solidFill>
                <a:latin typeface="微软雅黑" panose="020B0503020204020204" pitchFamily="34" charset="-122"/>
                <a:ea typeface="微软雅黑" panose="020B0503020204020204" pitchFamily="34" charset="-122"/>
              </a:rPr>
              <a:t>ShopProduct</a:t>
            </a:r>
            <a:r>
              <a:rPr lang="zh-CN" altLang="en-US" sz="2400" b="1" dirty="0" smtClean="0">
                <a:solidFill>
                  <a:srgbClr val="246056"/>
                </a:solidFill>
                <a:latin typeface="微软雅黑" panose="020B0503020204020204" pitchFamily="34" charset="-122"/>
                <a:ea typeface="微软雅黑" panose="020B0503020204020204" pitchFamily="34" charset="-122"/>
              </a:rPr>
              <a:t>不仅是</a:t>
            </a:r>
            <a:r>
              <a:rPr lang="en-US" altLang="zh-CN" sz="2400" b="1" dirty="0" smtClean="0">
                <a:solidFill>
                  <a:srgbClr val="246056"/>
                </a:solidFill>
                <a:latin typeface="微软雅黑" panose="020B0503020204020204" pitchFamily="34" charset="-122"/>
                <a:ea typeface="微软雅黑" panose="020B0503020204020204" pitchFamily="34" charset="-122"/>
              </a:rPr>
              <a:t>Object</a:t>
            </a:r>
            <a:r>
              <a:rPr lang="zh-CN" altLang="en-US" sz="2400" b="1" dirty="0" smtClean="0">
                <a:solidFill>
                  <a:srgbClr val="246056"/>
                </a:solidFill>
                <a:latin typeface="微软雅黑" panose="020B0503020204020204" pitchFamily="34" charset="-122"/>
                <a:ea typeface="微软雅黑" panose="020B0503020204020204" pitchFamily="34" charset="-122"/>
              </a:rPr>
              <a:t>类型，同时也是</a:t>
            </a:r>
            <a:r>
              <a:rPr lang="en-US" altLang="zh-CN" sz="2400" b="1" dirty="0" smtClean="0">
                <a:solidFill>
                  <a:srgbClr val="246056"/>
                </a:solidFill>
                <a:latin typeface="微软雅黑" panose="020B0503020204020204" pitchFamily="34" charset="-122"/>
                <a:ea typeface="微软雅黑" panose="020B0503020204020204" pitchFamily="34" charset="-122"/>
              </a:rPr>
              <a:t>ShopProduct</a:t>
            </a:r>
            <a:r>
              <a:rPr lang="zh-CN" altLang="en-US" sz="2400" b="1" dirty="0" smtClean="0">
                <a:solidFill>
                  <a:srgbClr val="FF0000"/>
                </a:solidFill>
                <a:latin typeface="微软雅黑" panose="020B0503020204020204" pitchFamily="34" charset="-122"/>
                <a:ea typeface="微软雅黑" panose="020B0503020204020204" pitchFamily="34" charset="-122"/>
              </a:rPr>
              <a:t>类类型</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b="1" dirty="0" smtClean="0">
                <a:solidFill>
                  <a:srgbClr val="246056"/>
                </a:solidFill>
                <a:latin typeface="微软雅黑" panose="020B0503020204020204" pitchFamily="34" charset="-122"/>
                <a:ea typeface="微软雅黑" panose="020B0503020204020204" pitchFamily="34" charset="-122"/>
              </a:rPr>
              <a:t>3</a:t>
            </a:r>
            <a:r>
              <a:rPr lang="zh-CN" altLang="en-US" sz="2400" b="1" dirty="0" smtClean="0">
                <a:solidFill>
                  <a:srgbClr val="246056"/>
                </a:solidFill>
                <a:latin typeface="微软雅黑" panose="020B0503020204020204" pitchFamily="34" charset="-122"/>
                <a:ea typeface="微软雅黑" panose="020B0503020204020204" pitchFamily="34" charset="-122"/>
              </a:rPr>
              <a:t>、方法和函数的定义不需要明确指定参数类型</a:t>
            </a:r>
            <a:r>
              <a:rPr lang="zh-CN" altLang="en-US" sz="2400" b="1" dirty="0" smtClean="0">
                <a:solidFill>
                  <a:srgbClr val="FF0000"/>
                </a:solidFill>
                <a:latin typeface="微软雅黑" panose="020B0503020204020204" pitchFamily="34" charset="-122"/>
                <a:ea typeface="微软雅黑" panose="020B0503020204020204" pitchFamily="34" charset="-122"/>
              </a:rPr>
              <a:t>（既灵活又麻烦</a:t>
            </a:r>
            <a:r>
              <a:rPr lang="zh-CN" altLang="en-US" sz="2400" b="1" dirty="0" smtClean="0">
                <a:solidFill>
                  <a:srgbClr val="246056"/>
                </a:solidFill>
                <a:latin typeface="微软雅黑" panose="020B0503020204020204" pitchFamily="34" charset="-122"/>
                <a:ea typeface="微软雅黑" panose="020B0503020204020204" pitchFamily="34" charset="-122"/>
              </a:rPr>
              <a:t>）</a:t>
            </a:r>
            <a:endParaRPr lang="en-US" altLang="zh-CN" sz="24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400" b="1" dirty="0" smtClean="0">
                <a:solidFill>
                  <a:srgbClr val="246056"/>
                </a:solidFill>
                <a:latin typeface="微软雅黑" panose="020B0503020204020204" pitchFamily="34" charset="-122"/>
                <a:ea typeface="微软雅黑" panose="020B0503020204020204" pitchFamily="34" charset="-122"/>
              </a:rPr>
              <a:t>4</a:t>
            </a:r>
            <a:r>
              <a:rPr lang="zh-CN" altLang="en-US" sz="2400" b="1" dirty="0" smtClean="0">
                <a:solidFill>
                  <a:srgbClr val="246056"/>
                </a:solidFill>
                <a:latin typeface="微软雅黑" panose="020B0503020204020204" pitchFamily="34" charset="-122"/>
                <a:ea typeface="微软雅黑" panose="020B0503020204020204" pitchFamily="34" charset="-122"/>
              </a:rPr>
              <a:t>、处理参数类型的策略取决于潜在</a:t>
            </a:r>
            <a:r>
              <a:rPr lang="en-US" altLang="zh-CN" sz="2400" b="1" dirty="0" smtClean="0">
                <a:solidFill>
                  <a:srgbClr val="246056"/>
                </a:solidFill>
                <a:latin typeface="微软雅黑" panose="020B0503020204020204" pitchFamily="34" charset="-122"/>
                <a:ea typeface="微软雅黑" panose="020B0503020204020204" pitchFamily="34" charset="-122"/>
              </a:rPr>
              <a:t>Bug</a:t>
            </a:r>
            <a:r>
              <a:rPr lang="zh-CN" altLang="en-US" sz="2400" b="1" dirty="0" smtClean="0">
                <a:solidFill>
                  <a:srgbClr val="246056"/>
                </a:solidFill>
                <a:latin typeface="微软雅黑" panose="020B0503020204020204" pitchFamily="34" charset="-122"/>
                <a:ea typeface="微软雅黑" panose="020B0503020204020204" pitchFamily="34" charset="-122"/>
              </a:rPr>
              <a:t>的严重程度和灵活性多大好处，</a:t>
            </a:r>
            <a:r>
              <a:rPr lang="en-US" altLang="zh-CN" sz="2400" b="1" dirty="0" smtClean="0">
                <a:solidFill>
                  <a:srgbClr val="246056"/>
                </a:solidFill>
                <a:latin typeface="微软雅黑" panose="020B0503020204020204" pitchFamily="34" charset="-122"/>
                <a:ea typeface="微软雅黑" panose="020B0503020204020204" pitchFamily="34" charset="-122"/>
              </a:rPr>
              <a:t>PHP</a:t>
            </a:r>
            <a:r>
              <a:rPr lang="zh-CN" altLang="en-US" sz="2400" b="1" dirty="0" smtClean="0">
                <a:solidFill>
                  <a:srgbClr val="246056"/>
                </a:solidFill>
                <a:latin typeface="微软雅黑" panose="020B0503020204020204" pitchFamily="34" charset="-122"/>
                <a:ea typeface="微软雅黑" panose="020B0503020204020204" pitchFamily="34" charset="-122"/>
              </a:rPr>
              <a:t>会根据上下文进行很多基本类型的转换</a:t>
            </a:r>
            <a:endParaRPr lang="en-US" altLang="zh-CN" sz="24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400" b="1" dirty="0" smtClean="0">
                <a:solidFill>
                  <a:srgbClr val="246056"/>
                </a:solidFill>
                <a:latin typeface="微软雅黑" panose="020B0503020204020204" pitchFamily="34" charset="-122"/>
                <a:ea typeface="微软雅黑" panose="020B0503020204020204" pitchFamily="34" charset="-122"/>
              </a:rPr>
              <a:t>5</a:t>
            </a:r>
            <a:r>
              <a:rPr lang="zh-CN" altLang="en-US" sz="2400" b="1" dirty="0" smtClean="0">
                <a:solidFill>
                  <a:srgbClr val="246056"/>
                </a:solidFill>
                <a:latin typeface="微软雅黑" panose="020B0503020204020204" pitchFamily="34" charset="-122"/>
                <a:ea typeface="微软雅黑" panose="020B0503020204020204" pitchFamily="34" charset="-122"/>
              </a:rPr>
              <a:t>、</a:t>
            </a:r>
            <a:r>
              <a:rPr lang="en-US" altLang="zh-CN" sz="2400" b="1" dirty="0" smtClean="0">
                <a:solidFill>
                  <a:srgbClr val="246056"/>
                </a:solidFill>
                <a:latin typeface="微软雅黑" panose="020B0503020204020204" pitchFamily="34" charset="-122"/>
                <a:ea typeface="微软雅黑" panose="020B0503020204020204" pitchFamily="34" charset="-122"/>
              </a:rPr>
              <a:t>PHP</a:t>
            </a:r>
            <a:r>
              <a:rPr lang="zh-CN" altLang="en-US" sz="2400" b="1" dirty="0" smtClean="0">
                <a:solidFill>
                  <a:srgbClr val="246056"/>
                </a:solidFill>
                <a:latin typeface="微软雅黑" panose="020B0503020204020204" pitchFamily="34" charset="-122"/>
                <a:ea typeface="微软雅黑" panose="020B0503020204020204" pitchFamily="34" charset="-122"/>
              </a:rPr>
              <a:t>没有严格要求类型，但依然具备数据类型的</a:t>
            </a:r>
            <a:endParaRPr lang="en-US" altLang="zh-CN" sz="24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4931" y="1241950"/>
            <a:ext cx="11051931" cy="2031325"/>
          </a:xfrm>
          <a:prstGeom prst="rect">
            <a:avLst/>
          </a:prstGeom>
          <a:noFill/>
        </p:spPr>
        <p:txBody>
          <a:bodyPr wrap="square" rtlCol="0">
            <a:spAutoFit/>
          </a:bodyPr>
          <a:lstStyle/>
          <a:p>
            <a:pPr algn="ct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PHP</a:t>
            </a:r>
            <a:r>
              <a:rPr lang="zh-CN" altLang="en-US" sz="2800" b="1" dirty="0" smtClean="0">
                <a:solidFill>
                  <a:srgbClr val="246056"/>
                </a:solidFill>
                <a:latin typeface="微软雅黑" panose="020B0503020204020204" pitchFamily="34" charset="-122"/>
                <a:ea typeface="微软雅黑" panose="020B0503020204020204" pitchFamily="34" charset="-122"/>
              </a:rPr>
              <a:t>数据类型检测</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1847361" y="2073677"/>
          <a:ext cx="8127999" cy="3532680"/>
        </p:xfrm>
        <a:graphic>
          <a:graphicData uri="http://schemas.openxmlformats.org/drawingml/2006/table">
            <a:tbl>
              <a:tblPr firstRow="1" bandRow="1">
                <a:tableStyleId>{5C22544A-7EE6-4342-B048-85BDC9FD1C3A}</a:tableStyleId>
              </a:tblPr>
              <a:tblGrid>
                <a:gridCol w="2709333"/>
                <a:gridCol w="2709333"/>
                <a:gridCol w="2709333"/>
              </a:tblGrid>
              <a:tr h="392520">
                <a:tc>
                  <a:txBody>
                    <a:bodyPr/>
                    <a:lstStyle/>
                    <a:p>
                      <a:r>
                        <a:rPr lang="zh-CN" altLang="en-US" dirty="0" smtClean="0"/>
                        <a:t>类型检测函数</a:t>
                      </a:r>
                      <a:endParaRPr lang="zh-CN" altLang="en-US" dirty="0"/>
                    </a:p>
                  </a:txBody>
                  <a:tcPr/>
                </a:tc>
                <a:tc>
                  <a:txBody>
                    <a:bodyPr/>
                    <a:lstStyle/>
                    <a:p>
                      <a:r>
                        <a:rPr lang="zh-CN" altLang="en-US" dirty="0" smtClean="0"/>
                        <a:t>类型</a:t>
                      </a:r>
                      <a:endParaRPr lang="zh-CN" altLang="en-US" dirty="0"/>
                    </a:p>
                  </a:txBody>
                  <a:tcPr/>
                </a:tc>
                <a:tc>
                  <a:txBody>
                    <a:bodyPr/>
                    <a:lstStyle/>
                    <a:p>
                      <a:r>
                        <a:rPr lang="zh-CN" altLang="en-US" dirty="0" smtClean="0"/>
                        <a:t>说明</a:t>
                      </a:r>
                      <a:endParaRPr lang="zh-CN" altLang="en-US" dirty="0"/>
                    </a:p>
                  </a:txBody>
                  <a:tcPr/>
                </a:tc>
              </a:tr>
              <a:tr h="392520">
                <a:tc>
                  <a:txBody>
                    <a:bodyPr/>
                    <a:lstStyle/>
                    <a:p>
                      <a:r>
                        <a:rPr lang="en-US" altLang="zh-CN" dirty="0" smtClean="0"/>
                        <a:t>is_bool</a:t>
                      </a:r>
                      <a:endParaRPr lang="zh-CN" altLang="en-US" dirty="0"/>
                    </a:p>
                  </a:txBody>
                  <a:tcPr/>
                </a:tc>
                <a:tc>
                  <a:txBody>
                    <a:bodyPr/>
                    <a:lstStyle/>
                    <a:p>
                      <a:r>
                        <a:rPr lang="en-US" altLang="zh-CN" dirty="0" smtClean="0"/>
                        <a:t>Boolean</a:t>
                      </a:r>
                      <a:endParaRPr lang="zh-CN" altLang="en-US" dirty="0"/>
                    </a:p>
                  </a:txBody>
                  <a:tcPr/>
                </a:tc>
                <a:tc>
                  <a:txBody>
                    <a:bodyPr/>
                    <a:lstStyle/>
                    <a:p>
                      <a:r>
                        <a:rPr lang="en-US" altLang="zh-CN" dirty="0" smtClean="0"/>
                        <a:t>true</a:t>
                      </a:r>
                      <a:r>
                        <a:rPr lang="zh-CN" altLang="en-US" dirty="0" smtClean="0"/>
                        <a:t>或</a:t>
                      </a:r>
                      <a:r>
                        <a:rPr lang="en-US" altLang="zh-CN" dirty="0" smtClean="0"/>
                        <a:t>false</a:t>
                      </a:r>
                      <a:endParaRPr lang="zh-CN" altLang="en-US" dirty="0"/>
                    </a:p>
                  </a:txBody>
                  <a:tcPr/>
                </a:tc>
              </a:tr>
              <a:tr h="392520">
                <a:tc>
                  <a:txBody>
                    <a:bodyPr/>
                    <a:lstStyle/>
                    <a:p>
                      <a:r>
                        <a:rPr lang="en-US" altLang="zh-CN" dirty="0" smtClean="0"/>
                        <a:t>is_integer</a:t>
                      </a:r>
                      <a:endParaRPr lang="zh-CN" altLang="en-US" dirty="0"/>
                    </a:p>
                  </a:txBody>
                  <a:tcPr/>
                </a:tc>
                <a:tc>
                  <a:txBody>
                    <a:bodyPr/>
                    <a:lstStyle/>
                    <a:p>
                      <a:r>
                        <a:rPr lang="zh-CN" altLang="en-US" dirty="0" smtClean="0"/>
                        <a:t>整数值</a:t>
                      </a:r>
                      <a:endParaRPr lang="zh-CN" altLang="en-US" dirty="0"/>
                    </a:p>
                  </a:txBody>
                  <a:tcPr/>
                </a:tc>
                <a:tc>
                  <a:txBody>
                    <a:bodyPr/>
                    <a:lstStyle/>
                    <a:p>
                      <a:r>
                        <a:rPr lang="zh-CN" altLang="en-US" dirty="0" smtClean="0"/>
                        <a:t>等价于</a:t>
                      </a:r>
                      <a:r>
                        <a:rPr lang="en-US" altLang="zh-CN" dirty="0" smtClean="0"/>
                        <a:t>is_int()</a:t>
                      </a:r>
                      <a:r>
                        <a:rPr lang="en-US" altLang="zh-CN" baseline="0" dirty="0" smtClean="0"/>
                        <a:t> is_long()</a:t>
                      </a:r>
                      <a:endParaRPr lang="zh-CN" altLang="en-US" dirty="0"/>
                    </a:p>
                  </a:txBody>
                  <a:tcPr/>
                </a:tc>
              </a:tr>
              <a:tr h="392520">
                <a:tc>
                  <a:txBody>
                    <a:bodyPr/>
                    <a:lstStyle/>
                    <a:p>
                      <a:r>
                        <a:rPr lang="en-US" altLang="zh-CN" dirty="0" smtClean="0"/>
                        <a:t>is_double</a:t>
                      </a:r>
                      <a:endParaRPr lang="zh-CN" altLang="en-US" dirty="0"/>
                    </a:p>
                  </a:txBody>
                  <a:tcPr/>
                </a:tc>
                <a:tc>
                  <a:txBody>
                    <a:bodyPr/>
                    <a:lstStyle/>
                    <a:p>
                      <a:r>
                        <a:rPr lang="en-US" altLang="zh-CN" dirty="0" smtClean="0"/>
                        <a:t>Double</a:t>
                      </a:r>
                      <a:endParaRPr lang="zh-CN" altLang="en-US" dirty="0"/>
                    </a:p>
                  </a:txBody>
                  <a:tcPr/>
                </a:tc>
                <a:tc>
                  <a:txBody>
                    <a:bodyPr/>
                    <a:lstStyle/>
                    <a:p>
                      <a:r>
                        <a:rPr lang="zh-CN" altLang="en-US" dirty="0" smtClean="0"/>
                        <a:t>一个带小数点的数值</a:t>
                      </a:r>
                      <a:endParaRPr lang="zh-CN" altLang="en-US" dirty="0"/>
                    </a:p>
                  </a:txBody>
                  <a:tcPr/>
                </a:tc>
              </a:tr>
              <a:tr h="392520">
                <a:tc>
                  <a:txBody>
                    <a:bodyPr/>
                    <a:lstStyle/>
                    <a:p>
                      <a:r>
                        <a:rPr lang="en-US" altLang="zh-CN" dirty="0" smtClean="0"/>
                        <a:t>is_string</a:t>
                      </a:r>
                      <a:endParaRPr lang="zh-CN" altLang="en-US" dirty="0"/>
                    </a:p>
                  </a:txBody>
                  <a:tcPr/>
                </a:tc>
                <a:tc>
                  <a:txBody>
                    <a:bodyPr/>
                    <a:lstStyle/>
                    <a:p>
                      <a:r>
                        <a:rPr lang="en-US" altLang="zh-CN" dirty="0" smtClean="0"/>
                        <a:t>String</a:t>
                      </a:r>
                      <a:endParaRPr lang="zh-CN" altLang="en-US" dirty="0"/>
                    </a:p>
                  </a:txBody>
                  <a:tcPr/>
                </a:tc>
                <a:tc>
                  <a:txBody>
                    <a:bodyPr/>
                    <a:lstStyle/>
                    <a:p>
                      <a:r>
                        <a:rPr lang="zh-CN" altLang="en-US" dirty="0" smtClean="0"/>
                        <a:t>字符串数据</a:t>
                      </a:r>
                      <a:endParaRPr lang="zh-CN" altLang="en-US" dirty="0"/>
                    </a:p>
                  </a:txBody>
                  <a:tcPr/>
                </a:tc>
              </a:tr>
              <a:tr h="392520">
                <a:tc>
                  <a:txBody>
                    <a:bodyPr/>
                    <a:lstStyle/>
                    <a:p>
                      <a:r>
                        <a:rPr lang="en-US" altLang="zh-CN" dirty="0" smtClean="0"/>
                        <a:t>is_object</a:t>
                      </a:r>
                      <a:endParaRPr lang="zh-CN" altLang="en-US" dirty="0"/>
                    </a:p>
                  </a:txBody>
                  <a:tcPr/>
                </a:tc>
                <a:tc>
                  <a:txBody>
                    <a:bodyPr/>
                    <a:lstStyle/>
                    <a:p>
                      <a:r>
                        <a:rPr lang="en-US" altLang="zh-CN" dirty="0" smtClean="0"/>
                        <a:t>Object</a:t>
                      </a:r>
                      <a:endParaRPr lang="zh-CN" altLang="en-US" dirty="0"/>
                    </a:p>
                  </a:txBody>
                  <a:tcPr/>
                </a:tc>
                <a:tc>
                  <a:txBody>
                    <a:bodyPr/>
                    <a:lstStyle/>
                    <a:p>
                      <a:r>
                        <a:rPr lang="zh-CN" altLang="en-US" dirty="0" smtClean="0"/>
                        <a:t>对象</a:t>
                      </a:r>
                      <a:endParaRPr lang="zh-CN" altLang="en-US" dirty="0"/>
                    </a:p>
                  </a:txBody>
                  <a:tcPr/>
                </a:tc>
              </a:tr>
              <a:tr h="392520">
                <a:tc>
                  <a:txBody>
                    <a:bodyPr/>
                    <a:lstStyle/>
                    <a:p>
                      <a:r>
                        <a:rPr lang="en-US" altLang="zh-CN" dirty="0" smtClean="0"/>
                        <a:t>is_array</a:t>
                      </a:r>
                      <a:endParaRPr lang="zh-CN" altLang="en-US" dirty="0"/>
                    </a:p>
                  </a:txBody>
                  <a:tcPr/>
                </a:tc>
                <a:tc>
                  <a:txBody>
                    <a:bodyPr/>
                    <a:lstStyle/>
                    <a:p>
                      <a:r>
                        <a:rPr lang="en-US" altLang="zh-CN" dirty="0" smtClean="0"/>
                        <a:t>Array</a:t>
                      </a:r>
                      <a:endParaRPr lang="zh-CN" altLang="en-US" dirty="0"/>
                    </a:p>
                  </a:txBody>
                  <a:tcPr/>
                </a:tc>
                <a:tc>
                  <a:txBody>
                    <a:bodyPr/>
                    <a:lstStyle/>
                    <a:p>
                      <a:r>
                        <a:rPr lang="zh-CN" altLang="en-US" dirty="0" smtClean="0"/>
                        <a:t>数组</a:t>
                      </a:r>
                      <a:endParaRPr lang="zh-CN" altLang="en-US" dirty="0"/>
                    </a:p>
                  </a:txBody>
                  <a:tcPr/>
                </a:tc>
              </a:tr>
              <a:tr h="392520">
                <a:tc>
                  <a:txBody>
                    <a:bodyPr/>
                    <a:lstStyle/>
                    <a:p>
                      <a:r>
                        <a:rPr lang="en-US" altLang="zh-CN" dirty="0" smtClean="0"/>
                        <a:t>is_resource</a:t>
                      </a:r>
                      <a:endParaRPr lang="zh-CN" altLang="en-US" dirty="0"/>
                    </a:p>
                  </a:txBody>
                  <a:tcPr/>
                </a:tc>
                <a:tc>
                  <a:txBody>
                    <a:bodyPr/>
                    <a:lstStyle/>
                    <a:p>
                      <a:r>
                        <a:rPr lang="en-US" altLang="zh-CN" dirty="0" smtClean="0"/>
                        <a:t>Resource</a:t>
                      </a:r>
                      <a:endParaRPr lang="zh-CN" altLang="en-US" dirty="0"/>
                    </a:p>
                  </a:txBody>
                  <a:tcPr/>
                </a:tc>
                <a:tc>
                  <a:txBody>
                    <a:bodyPr/>
                    <a:lstStyle/>
                    <a:p>
                      <a:r>
                        <a:rPr lang="zh-CN" altLang="en-US" dirty="0" smtClean="0"/>
                        <a:t>数据库或文件句柄</a:t>
                      </a:r>
                      <a:endParaRPr lang="zh-CN" altLang="en-US" dirty="0"/>
                    </a:p>
                  </a:txBody>
                  <a:tcPr/>
                </a:tc>
              </a:tr>
              <a:tr h="392520">
                <a:tc>
                  <a:txBody>
                    <a:bodyPr/>
                    <a:lstStyle/>
                    <a:p>
                      <a:r>
                        <a:rPr lang="en-US" altLang="zh-CN" dirty="0" smtClean="0"/>
                        <a:t>is_null</a:t>
                      </a:r>
                      <a:endParaRPr lang="zh-CN" altLang="en-US" dirty="0"/>
                    </a:p>
                  </a:txBody>
                  <a:tcPr/>
                </a:tc>
                <a:tc>
                  <a:txBody>
                    <a:bodyPr/>
                    <a:lstStyle/>
                    <a:p>
                      <a:r>
                        <a:rPr lang="en-US" altLang="zh-CN" dirty="0" smtClean="0"/>
                        <a:t>Null</a:t>
                      </a:r>
                      <a:endParaRPr lang="zh-CN" altLang="en-US" dirty="0"/>
                    </a:p>
                  </a:txBody>
                  <a:tcPr/>
                </a:tc>
                <a:tc>
                  <a:txBody>
                    <a:bodyPr/>
                    <a:lstStyle/>
                    <a:p>
                      <a:r>
                        <a:rPr lang="zh-CN" altLang="en-US" dirty="0" smtClean="0"/>
                        <a:t>未被赋值的值</a:t>
                      </a:r>
                      <a:endParaRPr lang="zh-CN" altLang="en-US" dirty="0"/>
                    </a:p>
                  </a:txBody>
                  <a:tcPr/>
                </a:tc>
              </a:tr>
            </a:tbl>
          </a:graphicData>
        </a:graphic>
      </p:graphicFrame>
      <p:sp>
        <p:nvSpPr>
          <p:cNvPr id="5" name="TextBox 4"/>
          <p:cNvSpPr txBox="1"/>
          <p:nvPr/>
        </p:nvSpPr>
        <p:spPr>
          <a:xfrm>
            <a:off x="1820008" y="5750169"/>
            <a:ext cx="8283037" cy="646331"/>
          </a:xfrm>
          <a:prstGeom prst="rect">
            <a:avLst/>
          </a:prstGeom>
          <a:noFill/>
        </p:spPr>
        <p:txBody>
          <a:bodyPr wrap="none" rtlCol="0">
            <a:spAutoFit/>
          </a:bodyPr>
          <a:lstStyle/>
          <a:p>
            <a:r>
              <a:rPr lang="zh-CN" altLang="en-US" dirty="0" smtClean="0"/>
              <a:t>注意：表单数据是字符串，如果要检测是不是数字的字符串，必须用</a:t>
            </a:r>
            <a:r>
              <a:rPr lang="en-US" altLang="zh-CN" dirty="0" smtClean="0">
                <a:solidFill>
                  <a:srgbClr val="FF0000"/>
                </a:solidFill>
              </a:rPr>
              <a:t>is_numeric()</a:t>
            </a:r>
          </a:p>
          <a:p>
            <a:r>
              <a:rPr lang="zh-CN" altLang="en-US" dirty="0" smtClean="0"/>
              <a:t>注意：</a:t>
            </a:r>
            <a:r>
              <a:rPr lang="en-US" altLang="zh-CN" dirty="0" smtClean="0"/>
              <a:t>”false”</a:t>
            </a:r>
            <a:r>
              <a:rPr lang="zh-CN" altLang="en-US" dirty="0" smtClean="0"/>
              <a:t> 在条件表达式中为真值</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4931" y="1241950"/>
            <a:ext cx="11051931" cy="6186309"/>
          </a:xfrm>
          <a:prstGeom prst="rect">
            <a:avLst/>
          </a:prstGeom>
          <a:noFill/>
        </p:spPr>
        <p:txBody>
          <a:bodyPr wrap="square" rtlCol="0">
            <a:spAutoFit/>
          </a:bodyPr>
          <a:lstStyle/>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					</a:t>
            </a:r>
            <a:r>
              <a:rPr lang="zh-CN" altLang="en-US" sz="2800" b="1" dirty="0" smtClean="0">
                <a:solidFill>
                  <a:srgbClr val="246056"/>
                </a:solidFill>
                <a:latin typeface="微软雅黑" panose="020B0503020204020204" pitchFamily="34" charset="-122"/>
                <a:ea typeface="微软雅黑" panose="020B0503020204020204" pitchFamily="34" charset="-122"/>
              </a:rPr>
              <a:t>接受提示</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b="1" dirty="0" smtClean="0">
                <a:solidFill>
                  <a:srgbClr val="246056"/>
                </a:solidFill>
                <a:latin typeface="微软雅黑" panose="020B0503020204020204" pitchFamily="34" charset="-122"/>
                <a:ea typeface="微软雅黑" panose="020B0503020204020204" pitchFamily="34" charset="-122"/>
              </a:rPr>
              <a:t>1</a:t>
            </a:r>
            <a:r>
              <a:rPr lang="zh-CN" altLang="en-US" b="1" dirty="0" smtClean="0">
                <a:solidFill>
                  <a:srgbClr val="246056"/>
                </a:solidFill>
                <a:latin typeface="微软雅黑" panose="020B0503020204020204" pitchFamily="34" charset="-122"/>
                <a:ea typeface="微软雅黑" panose="020B0503020204020204" pitchFamily="34" charset="-122"/>
              </a:rPr>
              <a:t>、</a:t>
            </a:r>
            <a:r>
              <a:rPr lang="en-US" altLang="zh-CN" b="1" dirty="0" smtClean="0">
                <a:solidFill>
                  <a:srgbClr val="246056"/>
                </a:solidFill>
                <a:latin typeface="微软雅黑" panose="020B0503020204020204" pitchFamily="34" charset="-122"/>
                <a:ea typeface="微软雅黑" panose="020B0503020204020204" pitchFamily="34" charset="-122"/>
              </a:rPr>
              <a:t>PHP5</a:t>
            </a:r>
            <a:r>
              <a:rPr lang="zh-CN" altLang="en-US" b="1" dirty="0" smtClean="0">
                <a:solidFill>
                  <a:srgbClr val="246056"/>
                </a:solidFill>
                <a:latin typeface="微软雅黑" panose="020B0503020204020204" pitchFamily="34" charset="-122"/>
                <a:ea typeface="微软雅黑" panose="020B0503020204020204" pitchFamily="34" charset="-122"/>
              </a:rPr>
              <a:t>引入了类类型声明（类型提示），</a:t>
            </a:r>
            <a:endParaRPr lang="en-US" altLang="zh-CN"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b="1" dirty="0" smtClean="0">
                <a:solidFill>
                  <a:srgbClr val="246056"/>
                </a:solidFill>
                <a:latin typeface="微软雅黑" panose="020B0503020204020204" pitchFamily="34" charset="-122"/>
                <a:ea typeface="微软雅黑" panose="020B0503020204020204" pitchFamily="34" charset="-122"/>
              </a:rPr>
              <a:t>要想给方法参数加上类类型声明，</a:t>
            </a:r>
            <a:endParaRPr lang="en-US" altLang="zh-CN"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b="1" dirty="0" smtClean="0">
                <a:solidFill>
                  <a:srgbClr val="246056"/>
                </a:solidFill>
                <a:latin typeface="微软雅黑" panose="020B0503020204020204" pitchFamily="34" charset="-122"/>
                <a:ea typeface="微软雅黑" panose="020B0503020204020204" pitchFamily="34" charset="-122"/>
              </a:rPr>
              <a:t>只需在方法的参数前加上一个类名即可。</a:t>
            </a:r>
            <a:endParaRPr lang="en-US" altLang="zh-CN"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b="1" dirty="0" smtClean="0">
                <a:solidFill>
                  <a:srgbClr val="246056"/>
                </a:solidFill>
                <a:latin typeface="微软雅黑" panose="020B0503020204020204" pitchFamily="34" charset="-122"/>
                <a:ea typeface="微软雅黑" panose="020B0503020204020204" pitchFamily="34" charset="-122"/>
              </a:rPr>
              <a:t>2</a:t>
            </a:r>
            <a:r>
              <a:rPr lang="zh-CN" altLang="en-US" b="1" dirty="0" smtClean="0">
                <a:solidFill>
                  <a:srgbClr val="246056"/>
                </a:solidFill>
                <a:latin typeface="微软雅黑" panose="020B0503020204020204" pitchFamily="34" charset="-122"/>
                <a:ea typeface="微软雅黑" panose="020B0503020204020204" pitchFamily="34" charset="-122"/>
              </a:rPr>
              <a:t>、异常提示</a:t>
            </a:r>
            <a:endParaRPr lang="en-US" altLang="zh-CN"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b="1" dirty="0" smtClean="0"/>
              <a:t>Fatal error</a:t>
            </a:r>
            <a:r>
              <a:rPr lang="en-US" altLang="zh-CN" dirty="0" smtClean="0"/>
              <a:t>: Uncaught TypeError:Argument 1 passed to </a:t>
            </a:r>
          </a:p>
          <a:p>
            <a:pPr>
              <a:lnSpc>
                <a:spcPct val="150000"/>
              </a:lnSpc>
            </a:pPr>
            <a:r>
              <a:rPr lang="en-US" altLang="zh-CN" dirty="0" smtClean="0"/>
              <a:t>ShopProduct::write() must be </a:t>
            </a:r>
          </a:p>
          <a:p>
            <a:pPr>
              <a:lnSpc>
                <a:spcPct val="150000"/>
              </a:lnSpc>
            </a:pPr>
            <a:r>
              <a:rPr lang="en-US" altLang="zh-CN" dirty="0" smtClean="0"/>
              <a:t>an instance of ShopProduct, string given, called in</a:t>
            </a:r>
          </a:p>
          <a:p>
            <a:pPr>
              <a:lnSpc>
                <a:spcPct val="150000"/>
              </a:lnSpc>
            </a:pPr>
            <a:r>
              <a:rPr lang="en-US" altLang="zh-CN" b="1" dirty="0" smtClean="0">
                <a:solidFill>
                  <a:srgbClr val="246056"/>
                </a:solidFill>
                <a:latin typeface="微软雅黑" panose="020B0503020204020204" pitchFamily="34" charset="-122"/>
                <a:ea typeface="微软雅黑" panose="020B0503020204020204" pitchFamily="34" charset="-122"/>
              </a:rPr>
              <a:t>3</a:t>
            </a:r>
            <a:r>
              <a:rPr lang="zh-CN" altLang="en-US" b="1" dirty="0" smtClean="0">
                <a:solidFill>
                  <a:srgbClr val="246056"/>
                </a:solidFill>
                <a:latin typeface="微软雅黑" panose="020B0503020204020204" pitchFamily="34" charset="-122"/>
                <a:ea typeface="微软雅黑" panose="020B0503020204020204" pitchFamily="34" charset="-122"/>
              </a:rPr>
              <a:t>、“类型声明是在运行时才被检测的”，这意味着</a:t>
            </a:r>
            <a:endParaRPr lang="en-US" altLang="zh-CN"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b="1" dirty="0" smtClean="0">
                <a:solidFill>
                  <a:srgbClr val="246056"/>
                </a:solidFill>
                <a:latin typeface="微软雅黑" panose="020B0503020204020204" pitchFamily="34" charset="-122"/>
                <a:ea typeface="微软雅黑" panose="020B0503020204020204" pitchFamily="34" charset="-122"/>
              </a:rPr>
              <a:t>就算你写错了，没被执行时依然不知道错误的存在。</a:t>
            </a:r>
            <a:endParaRPr lang="en-US" altLang="zh-CN"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b="1" dirty="0" smtClean="0">
                <a:solidFill>
                  <a:srgbClr val="246056"/>
                </a:solidFill>
                <a:latin typeface="微软雅黑" panose="020B0503020204020204" pitchFamily="34" charset="-122"/>
                <a:ea typeface="微软雅黑" panose="020B0503020204020204" pitchFamily="34" charset="-122"/>
              </a:rPr>
              <a:t>4</a:t>
            </a:r>
            <a:r>
              <a:rPr lang="zh-CN" altLang="en-US" b="1" dirty="0" smtClean="0">
                <a:solidFill>
                  <a:srgbClr val="246056"/>
                </a:solidFill>
                <a:latin typeface="微软雅黑" panose="020B0503020204020204" pitchFamily="34" charset="-122"/>
                <a:ea typeface="微软雅黑" panose="020B0503020204020204" pitchFamily="34" charset="-122"/>
              </a:rPr>
              <a:t>、通常情况下，类型提示的参数会进行隐式转换。</a:t>
            </a:r>
            <a:endParaRPr lang="en-US" altLang="zh-CN"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p:txBody>
      </p:sp>
      <p:pic>
        <p:nvPicPr>
          <p:cNvPr id="3" name="图片 2" descr="6.png"/>
          <p:cNvPicPr>
            <a:picLocks noChangeAspect="1"/>
          </p:cNvPicPr>
          <p:nvPr/>
        </p:nvPicPr>
        <p:blipFill>
          <a:blip r:embed="rId2" cstate="print"/>
          <a:stretch>
            <a:fillRect/>
          </a:stretch>
        </p:blipFill>
        <p:spPr>
          <a:xfrm>
            <a:off x="6620609" y="501161"/>
            <a:ext cx="5092464" cy="592601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png"/>
          <p:cNvPicPr>
            <a:picLocks noChangeAspect="1"/>
          </p:cNvPicPr>
          <p:nvPr/>
        </p:nvPicPr>
        <p:blipFill>
          <a:blip r:embed="rId2" cstate="print"/>
          <a:stretch>
            <a:fillRect/>
          </a:stretch>
        </p:blipFill>
        <p:spPr>
          <a:xfrm>
            <a:off x="487404" y="527537"/>
            <a:ext cx="5492642" cy="5811717"/>
          </a:xfrm>
          <a:prstGeom prst="rect">
            <a:avLst/>
          </a:prstGeom>
        </p:spPr>
      </p:pic>
      <p:sp>
        <p:nvSpPr>
          <p:cNvPr id="3" name="TextBox 2"/>
          <p:cNvSpPr txBox="1"/>
          <p:nvPr/>
        </p:nvSpPr>
        <p:spPr>
          <a:xfrm>
            <a:off x="6084278" y="2461846"/>
            <a:ext cx="5724644" cy="3231654"/>
          </a:xfrm>
          <a:prstGeom prst="rect">
            <a:avLst/>
          </a:prstGeom>
          <a:noFill/>
        </p:spPr>
        <p:txBody>
          <a:bodyPr wrap="none" rtlCol="0">
            <a:spAutoFit/>
          </a:bodyPr>
          <a:lstStyle/>
          <a:p>
            <a:r>
              <a:rPr lang="zh-CN" altLang="en-US" sz="3600" b="1" dirty="0" smtClean="0">
                <a:solidFill>
                  <a:srgbClr val="246056"/>
                </a:solidFill>
              </a:rPr>
              <a:t>隐式转换</a:t>
            </a:r>
            <a:endParaRPr lang="en-US" altLang="zh-CN" sz="3600" b="1" dirty="0" smtClean="0">
              <a:solidFill>
                <a:srgbClr val="246056"/>
              </a:solidFill>
            </a:endParaRPr>
          </a:p>
          <a:p>
            <a:endParaRPr lang="en-US" altLang="zh-CN" sz="3600" b="1" dirty="0" smtClean="0">
              <a:solidFill>
                <a:srgbClr val="246056"/>
              </a:solidFill>
            </a:endParaRPr>
          </a:p>
          <a:p>
            <a:r>
              <a:rPr lang="zh-CN" altLang="en-US" sz="2400" b="1" dirty="0" smtClean="0">
                <a:solidFill>
                  <a:srgbClr val="246056"/>
                </a:solidFill>
              </a:rPr>
              <a:t>注意：构造函数有多少个参数，在实例化</a:t>
            </a:r>
            <a:endParaRPr lang="en-US" altLang="zh-CN" sz="2400" b="1" dirty="0" smtClean="0">
              <a:solidFill>
                <a:srgbClr val="246056"/>
              </a:solidFill>
            </a:endParaRPr>
          </a:p>
          <a:p>
            <a:r>
              <a:rPr lang="zh-CN" altLang="en-US" sz="2400" b="1" dirty="0" smtClean="0">
                <a:solidFill>
                  <a:srgbClr val="246056"/>
                </a:solidFill>
              </a:rPr>
              <a:t>时必须传递几个参数。（有默认值除外）</a:t>
            </a:r>
            <a:endParaRPr lang="en-US" altLang="zh-CN" sz="2400" b="1" dirty="0" smtClean="0">
              <a:solidFill>
                <a:srgbClr val="246056"/>
              </a:solidFill>
            </a:endParaRPr>
          </a:p>
          <a:p>
            <a:endParaRPr lang="en-US" altLang="zh-CN" sz="2400" b="1" dirty="0" smtClean="0">
              <a:solidFill>
                <a:srgbClr val="246056"/>
              </a:solidFill>
            </a:endParaRPr>
          </a:p>
          <a:p>
            <a:r>
              <a:rPr lang="en-US" altLang="zh-CN" sz="2000" b="1" dirty="0" smtClean="0"/>
              <a:t>Fatal error</a:t>
            </a:r>
            <a:r>
              <a:rPr lang="en-US" altLang="zh-CN" sz="2000" dirty="0" smtClean="0"/>
              <a:t>: Uncaught ArgumentCountError:</a:t>
            </a:r>
          </a:p>
          <a:p>
            <a:r>
              <a:rPr lang="en-US" altLang="zh-CN" sz="2000" dirty="0" smtClean="0"/>
              <a:t> Too few arguments to </a:t>
            </a:r>
          </a:p>
          <a:p>
            <a:r>
              <a:rPr lang="en-US" altLang="zh-CN" sz="2000" dirty="0" smtClean="0"/>
              <a:t>function ShopProduct::__construct(), 2 passed</a:t>
            </a:r>
            <a:endParaRPr lang="zh-CN" altLang="en-US" sz="2000" b="1" dirty="0">
              <a:solidFill>
                <a:srgbClr val="246056"/>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84278" y="2461846"/>
            <a:ext cx="5517985" cy="2862322"/>
          </a:xfrm>
          <a:prstGeom prst="rect">
            <a:avLst/>
          </a:prstGeom>
          <a:noFill/>
        </p:spPr>
        <p:txBody>
          <a:bodyPr wrap="none" rtlCol="0">
            <a:spAutoFit/>
          </a:bodyPr>
          <a:lstStyle/>
          <a:p>
            <a:r>
              <a:rPr lang="zh-CN" altLang="en-US" sz="3600" b="1" dirty="0" smtClean="0">
                <a:solidFill>
                  <a:srgbClr val="246056"/>
                </a:solidFill>
              </a:rPr>
              <a:t>强类型声明</a:t>
            </a:r>
            <a:endParaRPr lang="en-US" altLang="zh-CN" sz="3600" b="1" dirty="0" smtClean="0">
              <a:solidFill>
                <a:srgbClr val="246056"/>
              </a:solidFill>
            </a:endParaRPr>
          </a:p>
          <a:p>
            <a:endParaRPr lang="en-US" altLang="zh-CN" sz="3600" b="1" dirty="0" smtClean="0">
              <a:solidFill>
                <a:srgbClr val="246056"/>
              </a:solidFill>
            </a:endParaRPr>
          </a:p>
          <a:p>
            <a:r>
              <a:rPr lang="en-US" altLang="zh-CN" sz="2400" b="1" dirty="0" smtClean="0">
                <a:solidFill>
                  <a:srgbClr val="FF0000"/>
                </a:solidFill>
              </a:rPr>
              <a:t>declare(</a:t>
            </a:r>
            <a:r>
              <a:rPr lang="en-US" altLang="zh-CN" sz="2400" b="1" dirty="0" err="1" smtClean="0">
                <a:solidFill>
                  <a:srgbClr val="FF0000"/>
                </a:solidFill>
              </a:rPr>
              <a:t>strict_types</a:t>
            </a:r>
            <a:r>
              <a:rPr lang="en-US" altLang="zh-CN" sz="2400" b="1" dirty="0" smtClean="0">
                <a:solidFill>
                  <a:srgbClr val="FF0000"/>
                </a:solidFill>
              </a:rPr>
              <a:t>=1)</a:t>
            </a:r>
          </a:p>
          <a:p>
            <a:endParaRPr lang="en-US" altLang="zh-CN" sz="2400" b="1" dirty="0" smtClean="0">
              <a:solidFill>
                <a:srgbClr val="246056"/>
              </a:solidFill>
            </a:endParaRPr>
          </a:p>
          <a:p>
            <a:r>
              <a:rPr lang="en-US" altLang="zh-CN" sz="2000" b="1" dirty="0" smtClean="0"/>
              <a:t>Fatal error</a:t>
            </a:r>
            <a:r>
              <a:rPr lang="en-US" altLang="zh-CN" sz="2000" dirty="0" smtClean="0"/>
              <a:t>: Uncaught TypeError:</a:t>
            </a:r>
          </a:p>
          <a:p>
            <a:r>
              <a:rPr lang="en-US" altLang="zh-CN" sz="2000" dirty="0" smtClean="0"/>
              <a:t> Argument 2 passed to ShopProduct::__construct() </a:t>
            </a:r>
          </a:p>
          <a:p>
            <a:r>
              <a:rPr lang="en-US" altLang="zh-CN" sz="2000" dirty="0" smtClean="0"/>
              <a:t>must be of the type float, string given, called</a:t>
            </a:r>
            <a:endParaRPr lang="zh-CN" altLang="en-US" sz="2000" b="1" dirty="0">
              <a:solidFill>
                <a:srgbClr val="246056"/>
              </a:solidFill>
            </a:endParaRPr>
          </a:p>
        </p:txBody>
      </p:sp>
      <p:pic>
        <p:nvPicPr>
          <p:cNvPr id="4" name="图片 3" descr="8.png"/>
          <p:cNvPicPr>
            <a:picLocks noChangeAspect="1"/>
          </p:cNvPicPr>
          <p:nvPr/>
        </p:nvPicPr>
        <p:blipFill>
          <a:blip r:embed="rId2" cstate="print"/>
          <a:stretch>
            <a:fillRect/>
          </a:stretch>
        </p:blipFill>
        <p:spPr>
          <a:xfrm>
            <a:off x="492369" y="463714"/>
            <a:ext cx="5252104" cy="5884331"/>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339062" y="2590586"/>
            <a:ext cx="2363510" cy="1138773"/>
            <a:chOff x="649514" y="2275793"/>
            <a:chExt cx="2363510" cy="1138773"/>
          </a:xfrm>
        </p:grpSpPr>
        <p:sp>
          <p:nvSpPr>
            <p:cNvPr id="2"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4" y="2829791"/>
              <a:ext cx="2363510" cy="584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3200" b="1" dirty="0" smtClean="0">
                  <a:solidFill>
                    <a:schemeClr val="bg1">
                      <a:lumMod val="95000"/>
                    </a:schemeClr>
                  </a:solidFill>
                  <a:latin typeface="Microsoft YaHei" charset="-122"/>
                  <a:ea typeface="Microsoft YaHei" charset="-122"/>
                  <a:cs typeface="Microsoft YaHei" charset="-122"/>
                </a:rPr>
                <a:t>重写规则</a:t>
              </a:r>
              <a:endParaRPr lang="zh-CN" altLang="en-US" sz="3200" b="1" dirty="0">
                <a:solidFill>
                  <a:schemeClr val="bg1">
                    <a:lumMod val="95000"/>
                  </a:schemeClr>
                </a:solidFill>
                <a:latin typeface="Microsoft YaHei" charset="-122"/>
                <a:ea typeface="Microsoft YaHei" charset="-122"/>
                <a:cs typeface="Microsoft YaHei" charset="-122"/>
              </a:endParaRPr>
            </a:p>
          </p:txBody>
        </p:sp>
        <p:sp>
          <p:nvSpPr>
            <p:cNvPr id="3"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649514" y="2275793"/>
              <a:ext cx="1988998" cy="496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2000" i="1" spc="600" dirty="0">
                  <a:solidFill>
                    <a:srgbClr val="F2F2F2"/>
                  </a:solidFill>
                  <a:latin typeface="Arial" charset="0"/>
                  <a:ea typeface="Arial" charset="0"/>
                  <a:cs typeface="Arial" charset="0"/>
                  <a:sym typeface="Angsana New" pitchFamily="18" charset="-34"/>
                </a:rPr>
                <a:t>Part </a:t>
              </a:r>
              <a:r>
                <a:rPr lang="en-US" altLang="zh-CN" sz="2000" i="1" spc="600" dirty="0" smtClean="0">
                  <a:solidFill>
                    <a:srgbClr val="F2F2F2"/>
                  </a:solidFill>
                  <a:latin typeface="Arial" charset="0"/>
                  <a:ea typeface="Arial" charset="0"/>
                  <a:cs typeface="Arial" charset="0"/>
                  <a:sym typeface="Angsana New" pitchFamily="18" charset="-34"/>
                </a:rPr>
                <a:t>06</a:t>
              </a:r>
              <a:endParaRPr lang="en-US" altLang="zh-CN" sz="2000" i="1" spc="600" dirty="0">
                <a:solidFill>
                  <a:srgbClr val="F2F2F2"/>
                </a:solidFill>
                <a:latin typeface="Arial" charset="0"/>
                <a:ea typeface="Arial" charset="0"/>
                <a:cs typeface="Arial" charset="0"/>
                <a:sym typeface="Angsana New" pitchFamily="18" charset="-34"/>
              </a:endParaRPr>
            </a:p>
          </p:txBody>
        </p:sp>
      </p:grpSp>
      <p:grpSp>
        <p:nvGrpSpPr>
          <p:cNvPr id="5" name="组 4"/>
          <p:cNvGrpSpPr/>
          <p:nvPr/>
        </p:nvGrpSpPr>
        <p:grpSpPr>
          <a:xfrm>
            <a:off x="3979829" y="2590586"/>
            <a:ext cx="2363510" cy="2123658"/>
            <a:chOff x="649514" y="2275793"/>
            <a:chExt cx="2363510" cy="2123658"/>
          </a:xfrm>
        </p:grpSpPr>
        <p:sp>
          <p:nvSpPr>
            <p:cNvPr id="6"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4" y="2829791"/>
              <a:ext cx="2363510" cy="15696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en-US" altLang="zh-CN" sz="3200" b="1" dirty="0" smtClean="0">
                  <a:solidFill>
                    <a:schemeClr val="bg1">
                      <a:lumMod val="95000"/>
                    </a:schemeClr>
                  </a:solidFill>
                  <a:latin typeface="Microsoft YaHei" charset="-122"/>
                  <a:ea typeface="Microsoft YaHei" charset="-122"/>
                  <a:cs typeface="Microsoft YaHei" charset="-122"/>
                </a:rPr>
                <a:t>Composer</a:t>
              </a:r>
              <a:r>
                <a:rPr lang="zh-CN" altLang="en-US" sz="3200" b="1" dirty="0" smtClean="0">
                  <a:solidFill>
                    <a:schemeClr val="bg1">
                      <a:lumMod val="95000"/>
                    </a:schemeClr>
                  </a:solidFill>
                  <a:latin typeface="Microsoft YaHei" charset="-122"/>
                  <a:ea typeface="Microsoft YaHei" charset="-122"/>
                  <a:cs typeface="Microsoft YaHei" charset="-122"/>
                </a:rPr>
                <a:t>、</a:t>
              </a:r>
              <a:r>
                <a:rPr lang="en-US" altLang="zh-CN" sz="3200" b="1" dirty="0" smtClean="0">
                  <a:solidFill>
                    <a:schemeClr val="bg1">
                      <a:lumMod val="95000"/>
                    </a:schemeClr>
                  </a:solidFill>
                  <a:latin typeface="Microsoft YaHei" charset="-122"/>
                  <a:ea typeface="Microsoft YaHei" charset="-122"/>
                  <a:cs typeface="Microsoft YaHei" charset="-122"/>
                </a:rPr>
                <a:t>SVN</a:t>
              </a:r>
              <a:r>
                <a:rPr lang="zh-CN" altLang="en-US" sz="3200" b="1" dirty="0" smtClean="0">
                  <a:solidFill>
                    <a:schemeClr val="bg1">
                      <a:lumMod val="95000"/>
                    </a:schemeClr>
                  </a:solidFill>
                  <a:latin typeface="Microsoft YaHei" charset="-122"/>
                  <a:ea typeface="Microsoft YaHei" charset="-122"/>
                  <a:cs typeface="Microsoft YaHei" charset="-122"/>
                </a:rPr>
                <a:t>、</a:t>
              </a:r>
              <a:r>
                <a:rPr lang="en-US" altLang="zh-CN" sz="3200" b="1" dirty="0" err="1" smtClean="0">
                  <a:solidFill>
                    <a:schemeClr val="bg1">
                      <a:lumMod val="95000"/>
                    </a:schemeClr>
                  </a:solidFill>
                  <a:latin typeface="Microsoft YaHei" charset="-122"/>
                  <a:ea typeface="Microsoft YaHei" charset="-122"/>
                  <a:cs typeface="Microsoft YaHei" charset="-122"/>
                </a:rPr>
                <a:t>Git</a:t>
              </a:r>
              <a:endParaRPr lang="zh-CN" altLang="en-US" sz="3200" b="1" dirty="0">
                <a:solidFill>
                  <a:schemeClr val="bg1">
                    <a:lumMod val="95000"/>
                  </a:schemeClr>
                </a:solidFill>
                <a:latin typeface="Microsoft YaHei" charset="-122"/>
                <a:ea typeface="Microsoft YaHei" charset="-122"/>
                <a:cs typeface="Microsoft YaHei" charset="-122"/>
              </a:endParaRPr>
            </a:p>
          </p:txBody>
        </p:sp>
        <p:sp>
          <p:nvSpPr>
            <p:cNvPr id="7"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649514" y="2275793"/>
              <a:ext cx="1988998" cy="496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2000" i="1" spc="600" dirty="0">
                  <a:solidFill>
                    <a:srgbClr val="F2F2F2"/>
                  </a:solidFill>
                  <a:latin typeface="Arial" charset="0"/>
                  <a:ea typeface="Arial" charset="0"/>
                  <a:cs typeface="Arial" charset="0"/>
                  <a:sym typeface="Angsana New" pitchFamily="18" charset="-34"/>
                </a:rPr>
                <a:t>Part </a:t>
              </a:r>
              <a:r>
                <a:rPr lang="en-US" altLang="zh-CN" sz="2000" i="1" spc="600" dirty="0" smtClean="0">
                  <a:solidFill>
                    <a:srgbClr val="F2F2F2"/>
                  </a:solidFill>
                  <a:latin typeface="Arial" charset="0"/>
                  <a:ea typeface="Arial" charset="0"/>
                  <a:cs typeface="Arial" charset="0"/>
                  <a:sym typeface="Angsana New" pitchFamily="18" charset="-34"/>
                </a:rPr>
                <a:t>07</a:t>
              </a:r>
              <a:endParaRPr lang="en-US" altLang="zh-CN" sz="2000" i="1" spc="600" dirty="0">
                <a:solidFill>
                  <a:srgbClr val="F2F2F2"/>
                </a:solidFill>
                <a:latin typeface="Arial" charset="0"/>
                <a:ea typeface="Arial" charset="0"/>
                <a:cs typeface="Arial" charset="0"/>
                <a:sym typeface="Angsana New" pitchFamily="18" charset="-34"/>
              </a:endParaRPr>
            </a:p>
          </p:txBody>
        </p:sp>
      </p:grpSp>
      <p:grpSp>
        <p:nvGrpSpPr>
          <p:cNvPr id="8" name="组 7"/>
          <p:cNvGrpSpPr/>
          <p:nvPr/>
        </p:nvGrpSpPr>
        <p:grpSpPr>
          <a:xfrm>
            <a:off x="6620596" y="2575197"/>
            <a:ext cx="2363510" cy="1138773"/>
            <a:chOff x="649514" y="2275793"/>
            <a:chExt cx="2363510" cy="1138773"/>
          </a:xfrm>
        </p:grpSpPr>
        <p:sp>
          <p:nvSpPr>
            <p:cNvPr id="9"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4" y="2829791"/>
              <a:ext cx="2363510" cy="584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3200" b="1" dirty="0" smtClean="0">
                  <a:solidFill>
                    <a:schemeClr val="bg1">
                      <a:lumMod val="95000"/>
                    </a:schemeClr>
                  </a:solidFill>
                  <a:latin typeface="Microsoft YaHei" charset="-122"/>
                  <a:ea typeface="Microsoft YaHei" charset="-122"/>
                  <a:cs typeface="Microsoft YaHei" charset="-122"/>
                </a:rPr>
                <a:t>数据库索引</a:t>
              </a:r>
              <a:endParaRPr lang="zh-CN" altLang="en-US" sz="3200" b="1" dirty="0">
                <a:solidFill>
                  <a:schemeClr val="bg1">
                    <a:lumMod val="95000"/>
                  </a:schemeClr>
                </a:solidFill>
                <a:latin typeface="Microsoft YaHei" charset="-122"/>
                <a:ea typeface="Microsoft YaHei" charset="-122"/>
                <a:cs typeface="Microsoft YaHei" charset="-122"/>
              </a:endParaRPr>
            </a:p>
          </p:txBody>
        </p:sp>
        <p:sp>
          <p:nvSpPr>
            <p:cNvPr id="10"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649514" y="2275793"/>
              <a:ext cx="1988998" cy="496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2000" i="1" spc="600" dirty="0">
                  <a:solidFill>
                    <a:srgbClr val="F2F2F2"/>
                  </a:solidFill>
                  <a:latin typeface="Arial" charset="0"/>
                  <a:ea typeface="Arial" charset="0"/>
                  <a:cs typeface="Arial" charset="0"/>
                  <a:sym typeface="Angsana New" pitchFamily="18" charset="-34"/>
                </a:rPr>
                <a:t>Part </a:t>
              </a:r>
              <a:r>
                <a:rPr lang="en-US" altLang="zh-CN" sz="2000" i="1" spc="600" dirty="0" smtClean="0">
                  <a:solidFill>
                    <a:srgbClr val="F2F2F2"/>
                  </a:solidFill>
                  <a:latin typeface="Arial" charset="0"/>
                  <a:ea typeface="Arial" charset="0"/>
                  <a:cs typeface="Arial" charset="0"/>
                  <a:sym typeface="Angsana New" pitchFamily="18" charset="-34"/>
                </a:rPr>
                <a:t>08</a:t>
              </a:r>
              <a:endParaRPr lang="en-US" altLang="zh-CN" sz="2000" i="1" spc="600" dirty="0">
                <a:solidFill>
                  <a:srgbClr val="F2F2F2"/>
                </a:solidFill>
                <a:latin typeface="Arial" charset="0"/>
                <a:ea typeface="Arial" charset="0"/>
                <a:cs typeface="Arial" charset="0"/>
                <a:sym typeface="Angsana New" pitchFamily="18" charset="-34"/>
              </a:endParaRPr>
            </a:p>
          </p:txBody>
        </p:sp>
      </p:grpSp>
      <p:grpSp>
        <p:nvGrpSpPr>
          <p:cNvPr id="11" name="组 10"/>
          <p:cNvGrpSpPr/>
          <p:nvPr/>
        </p:nvGrpSpPr>
        <p:grpSpPr>
          <a:xfrm>
            <a:off x="1339062" y="4267968"/>
            <a:ext cx="2363510" cy="1631216"/>
            <a:chOff x="649514" y="2275793"/>
            <a:chExt cx="2363510" cy="1631216"/>
          </a:xfrm>
        </p:grpSpPr>
        <p:sp>
          <p:nvSpPr>
            <p:cNvPr id="12"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4" y="2829791"/>
              <a:ext cx="2363510" cy="10772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3200" b="1" dirty="0" smtClean="0">
                  <a:solidFill>
                    <a:schemeClr val="bg1">
                      <a:lumMod val="95000"/>
                    </a:schemeClr>
                  </a:solidFill>
                  <a:latin typeface="Microsoft YaHei" charset="-122"/>
                  <a:ea typeface="Microsoft YaHei" charset="-122"/>
                  <a:cs typeface="Microsoft YaHei" charset="-122"/>
                </a:rPr>
                <a:t>数据库执行计划</a:t>
              </a:r>
              <a:endParaRPr lang="zh-CN" altLang="en-US" sz="3200" b="1" dirty="0">
                <a:solidFill>
                  <a:schemeClr val="bg1">
                    <a:lumMod val="95000"/>
                  </a:schemeClr>
                </a:solidFill>
                <a:latin typeface="Microsoft YaHei" charset="-122"/>
                <a:ea typeface="Microsoft YaHei" charset="-122"/>
                <a:cs typeface="Microsoft YaHei" charset="-122"/>
              </a:endParaRPr>
            </a:p>
          </p:txBody>
        </p:sp>
        <p:sp>
          <p:nvSpPr>
            <p:cNvPr id="13"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649514" y="2275793"/>
              <a:ext cx="1988998" cy="496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2000" i="1" spc="600" dirty="0">
                  <a:solidFill>
                    <a:srgbClr val="F2F2F2"/>
                  </a:solidFill>
                  <a:latin typeface="Arial" charset="0"/>
                  <a:ea typeface="Arial" charset="0"/>
                  <a:cs typeface="Arial" charset="0"/>
                  <a:sym typeface="Angsana New" pitchFamily="18" charset="-34"/>
                </a:rPr>
                <a:t>Part </a:t>
              </a:r>
              <a:r>
                <a:rPr lang="en-US" altLang="zh-CN" sz="2000" i="1" spc="600" dirty="0" smtClean="0">
                  <a:solidFill>
                    <a:srgbClr val="F2F2F2"/>
                  </a:solidFill>
                  <a:latin typeface="Arial" charset="0"/>
                  <a:ea typeface="Arial" charset="0"/>
                  <a:cs typeface="Arial" charset="0"/>
                  <a:sym typeface="Angsana New" pitchFamily="18" charset="-34"/>
                </a:rPr>
                <a:t>09</a:t>
              </a:r>
              <a:endParaRPr lang="en-US" altLang="zh-CN" sz="2000" i="1" spc="600" dirty="0">
                <a:solidFill>
                  <a:srgbClr val="F2F2F2"/>
                </a:solidFill>
                <a:latin typeface="Arial" charset="0"/>
                <a:ea typeface="Arial" charset="0"/>
                <a:cs typeface="Arial" charset="0"/>
                <a:sym typeface="Angsana New" pitchFamily="18" charset="-34"/>
              </a:endParaRPr>
            </a:p>
          </p:txBody>
        </p:sp>
      </p:grpSp>
      <p:grpSp>
        <p:nvGrpSpPr>
          <p:cNvPr id="14" name="组 13"/>
          <p:cNvGrpSpPr/>
          <p:nvPr/>
        </p:nvGrpSpPr>
        <p:grpSpPr>
          <a:xfrm>
            <a:off x="3979829" y="4267968"/>
            <a:ext cx="2363510" cy="1631216"/>
            <a:chOff x="649514" y="2275793"/>
            <a:chExt cx="2363510" cy="1631216"/>
          </a:xfrm>
        </p:grpSpPr>
        <p:sp>
          <p:nvSpPr>
            <p:cNvPr id="15"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4" y="2829791"/>
              <a:ext cx="2363510" cy="10772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3200" b="1" dirty="0" smtClean="0">
                  <a:solidFill>
                    <a:schemeClr val="bg1">
                      <a:lumMod val="95000"/>
                    </a:schemeClr>
                  </a:solidFill>
                  <a:latin typeface="Microsoft YaHei" charset="-122"/>
                  <a:ea typeface="Microsoft YaHei" charset="-122"/>
                  <a:cs typeface="Microsoft YaHei" charset="-122"/>
                </a:rPr>
                <a:t>事务深入、锁</a:t>
              </a:r>
              <a:endParaRPr lang="zh-CN" altLang="en-US" sz="3200" b="1" dirty="0">
                <a:solidFill>
                  <a:schemeClr val="bg1">
                    <a:lumMod val="95000"/>
                  </a:schemeClr>
                </a:solidFill>
                <a:latin typeface="Microsoft YaHei" charset="-122"/>
                <a:ea typeface="Microsoft YaHei" charset="-122"/>
                <a:cs typeface="Microsoft YaHei" charset="-122"/>
              </a:endParaRPr>
            </a:p>
          </p:txBody>
        </p:sp>
        <p:sp>
          <p:nvSpPr>
            <p:cNvPr id="16"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649514" y="2275793"/>
              <a:ext cx="1988998" cy="496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2000" i="1" spc="600" dirty="0">
                  <a:solidFill>
                    <a:srgbClr val="F2F2F2"/>
                  </a:solidFill>
                  <a:latin typeface="Arial" charset="0"/>
                  <a:ea typeface="Arial" charset="0"/>
                  <a:cs typeface="Arial" charset="0"/>
                  <a:sym typeface="Angsana New" pitchFamily="18" charset="-34"/>
                </a:rPr>
                <a:t>Part </a:t>
              </a:r>
              <a:r>
                <a:rPr lang="en-US" altLang="zh-CN" sz="2000" i="1" spc="600" dirty="0" smtClean="0">
                  <a:solidFill>
                    <a:srgbClr val="F2F2F2"/>
                  </a:solidFill>
                  <a:latin typeface="Arial" charset="0"/>
                  <a:ea typeface="Arial" charset="0"/>
                  <a:cs typeface="Arial" charset="0"/>
                  <a:sym typeface="Angsana New" pitchFamily="18" charset="-34"/>
                </a:rPr>
                <a:t>10</a:t>
              </a:r>
              <a:endParaRPr lang="en-US" altLang="zh-CN" sz="2000" i="1" spc="600" dirty="0">
                <a:solidFill>
                  <a:srgbClr val="F2F2F2"/>
                </a:solidFill>
                <a:latin typeface="Arial" charset="0"/>
                <a:ea typeface="Arial" charset="0"/>
                <a:cs typeface="Arial" charset="0"/>
                <a:sym typeface="Angsana New" pitchFamily="18" charset="-34"/>
              </a:endParaRPr>
            </a:p>
          </p:txBody>
        </p:sp>
      </p:grpSp>
      <p:pic>
        <p:nvPicPr>
          <p:cNvPr id="17" name="图片 1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388344" y="2553325"/>
            <a:ext cx="4304675" cy="4304675"/>
          </a:xfrm>
          <a:prstGeom prst="rect">
            <a:avLst/>
          </a:prstGeom>
        </p:spPr>
      </p:pic>
      <p:sp>
        <p:nvSpPr>
          <p:cNvPr id="18"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1159179" y="1102713"/>
            <a:ext cx="4147339" cy="1015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6000" b="1">
                <a:solidFill>
                  <a:schemeClr val="bg1">
                    <a:lumMod val="95000"/>
                  </a:schemeClr>
                </a:solidFill>
                <a:latin typeface="Microsoft YaHei" charset="-122"/>
                <a:ea typeface="Microsoft YaHei" charset="-122"/>
                <a:cs typeface="Microsoft YaHei" charset="-122"/>
              </a:rPr>
              <a:t>目录</a:t>
            </a:r>
            <a:endParaRPr lang="zh-CN" altLang="en-US" sz="6000" b="1" dirty="0">
              <a:solidFill>
                <a:schemeClr val="bg1">
                  <a:lumMod val="95000"/>
                </a:schemeClr>
              </a:solidFill>
              <a:latin typeface="Microsoft YaHei" charset="-122"/>
              <a:ea typeface="Microsoft YaHei" charset="-122"/>
              <a:cs typeface="Microsoft YaHei" charset="-122"/>
            </a:endParaRPr>
          </a:p>
        </p:txBody>
      </p:sp>
      <p:sp>
        <p:nvSpPr>
          <p:cNvPr id="19"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1233888" y="277417"/>
            <a:ext cx="787113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4400" i="1" spc="600" dirty="0">
                <a:solidFill>
                  <a:srgbClr val="F2F2F2"/>
                </a:solidFill>
                <a:latin typeface="Arial" charset="0"/>
                <a:ea typeface="Arial" charset="0"/>
                <a:cs typeface="Arial" charset="0"/>
                <a:sym typeface="Angsana New" pitchFamily="18" charset="-34"/>
              </a:rPr>
              <a:t>CONTENT</a:t>
            </a:r>
          </a:p>
        </p:txBody>
      </p:sp>
    </p:spTree>
    <p:extLst>
      <p:ext uri="{BB962C8B-B14F-4D97-AF65-F5344CB8AC3E}">
        <p14:creationId xmlns:p14="http://schemas.microsoft.com/office/powerpoint/2010/main" xmlns="" val="1723135911"/>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032000" y="719666"/>
          <a:ext cx="8127999" cy="38760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zh-CN" altLang="en-US" dirty="0" smtClean="0"/>
                        <a:t>类型声明</a:t>
                      </a:r>
                      <a:endParaRPr lang="zh-CN" altLang="en-US" dirty="0"/>
                    </a:p>
                  </a:txBody>
                  <a:tcPr/>
                </a:tc>
                <a:tc>
                  <a:txBody>
                    <a:bodyPr/>
                    <a:lstStyle/>
                    <a:p>
                      <a:r>
                        <a:rPr lang="zh-CN" altLang="en-US" dirty="0" smtClean="0"/>
                        <a:t>起始版本</a:t>
                      </a:r>
                      <a:endParaRPr lang="zh-CN" altLang="en-US" dirty="0"/>
                    </a:p>
                  </a:txBody>
                  <a:tcPr/>
                </a:tc>
                <a:tc>
                  <a:txBody>
                    <a:bodyPr/>
                    <a:lstStyle/>
                    <a:p>
                      <a:r>
                        <a:rPr lang="zh-CN" altLang="en-US" dirty="0" smtClean="0"/>
                        <a:t>说明</a:t>
                      </a:r>
                      <a:endParaRPr lang="zh-CN" altLang="en-US" dirty="0"/>
                    </a:p>
                  </a:txBody>
                  <a:tcPr/>
                </a:tc>
              </a:tr>
              <a:tr h="370840">
                <a:tc>
                  <a:txBody>
                    <a:bodyPr/>
                    <a:lstStyle/>
                    <a:p>
                      <a:r>
                        <a:rPr lang="en-US" altLang="zh-CN" dirty="0" smtClean="0"/>
                        <a:t>Array</a:t>
                      </a:r>
                      <a:endParaRPr lang="zh-CN" altLang="en-US" dirty="0"/>
                    </a:p>
                  </a:txBody>
                  <a:tcPr/>
                </a:tc>
                <a:tc>
                  <a:txBody>
                    <a:bodyPr/>
                    <a:lstStyle/>
                    <a:p>
                      <a:r>
                        <a:rPr lang="en-US" altLang="zh-CN" dirty="0" smtClean="0"/>
                        <a:t>5.1</a:t>
                      </a:r>
                      <a:endParaRPr lang="zh-CN" altLang="en-US" dirty="0"/>
                    </a:p>
                  </a:txBody>
                  <a:tcPr/>
                </a:tc>
                <a:tc>
                  <a:txBody>
                    <a:bodyPr/>
                    <a:lstStyle/>
                    <a:p>
                      <a:r>
                        <a:rPr lang="zh-CN" altLang="en-US" dirty="0" smtClean="0"/>
                        <a:t>数组</a:t>
                      </a:r>
                      <a:r>
                        <a:rPr lang="zh-CN" altLang="en-US" baseline="0" dirty="0" smtClean="0"/>
                        <a:t> 可以是</a:t>
                      </a:r>
                      <a:r>
                        <a:rPr lang="en-US" altLang="zh-CN" baseline="0" dirty="0" smtClean="0"/>
                        <a:t>null</a:t>
                      </a:r>
                      <a:r>
                        <a:rPr lang="zh-CN" altLang="en-US" baseline="0" dirty="0" smtClean="0"/>
                        <a:t>默认值</a:t>
                      </a:r>
                      <a:endParaRPr lang="zh-CN" altLang="en-US" dirty="0"/>
                    </a:p>
                  </a:txBody>
                  <a:tcPr/>
                </a:tc>
              </a:tr>
              <a:tr h="370840">
                <a:tc>
                  <a:txBody>
                    <a:bodyPr/>
                    <a:lstStyle/>
                    <a:p>
                      <a:r>
                        <a:rPr lang="en-US" altLang="zh-CN" dirty="0" err="1" smtClean="0"/>
                        <a:t>Int</a:t>
                      </a:r>
                      <a:endParaRPr lang="zh-CN" altLang="en-US" dirty="0"/>
                    </a:p>
                  </a:txBody>
                  <a:tcPr/>
                </a:tc>
                <a:tc>
                  <a:txBody>
                    <a:bodyPr/>
                    <a:lstStyle/>
                    <a:p>
                      <a:r>
                        <a:rPr lang="en-US" altLang="zh-CN" dirty="0" smtClean="0"/>
                        <a:t>7.0</a:t>
                      </a:r>
                      <a:endParaRPr lang="zh-CN" altLang="en-US" dirty="0"/>
                    </a:p>
                  </a:txBody>
                  <a:tcPr/>
                </a:tc>
                <a:tc>
                  <a:txBody>
                    <a:bodyPr/>
                    <a:lstStyle/>
                    <a:p>
                      <a:r>
                        <a:rPr lang="zh-CN" altLang="en-US" dirty="0" smtClean="0"/>
                        <a:t>正数，默认值可以</a:t>
                      </a:r>
                      <a:r>
                        <a:rPr lang="en-US" altLang="zh-CN" dirty="0" smtClean="0"/>
                        <a:t>null</a:t>
                      </a:r>
                      <a:endParaRPr lang="zh-CN" altLang="en-US" dirty="0"/>
                    </a:p>
                  </a:txBody>
                  <a:tcPr/>
                </a:tc>
              </a:tr>
              <a:tr h="370840">
                <a:tc>
                  <a:txBody>
                    <a:bodyPr/>
                    <a:lstStyle/>
                    <a:p>
                      <a:r>
                        <a:rPr lang="en-US" altLang="zh-CN" dirty="0" smtClean="0"/>
                        <a:t>float</a:t>
                      </a:r>
                      <a:endParaRPr lang="zh-CN" altLang="en-US" dirty="0"/>
                    </a:p>
                  </a:txBody>
                  <a:tcPr/>
                </a:tc>
                <a:tc>
                  <a:txBody>
                    <a:bodyPr/>
                    <a:lstStyle/>
                    <a:p>
                      <a:r>
                        <a:rPr lang="en-US" altLang="zh-CN" dirty="0" smtClean="0"/>
                        <a:t>7.0</a:t>
                      </a:r>
                      <a:endParaRPr lang="zh-CN" altLang="en-US" dirty="0"/>
                    </a:p>
                  </a:txBody>
                  <a:tcPr/>
                </a:tc>
                <a:tc>
                  <a:txBody>
                    <a:bodyPr/>
                    <a:lstStyle/>
                    <a:p>
                      <a:r>
                        <a:rPr lang="zh-CN" altLang="en-US" dirty="0" smtClean="0"/>
                        <a:t>浮点数值，默认值可以正数、</a:t>
                      </a:r>
                      <a:r>
                        <a:rPr lang="en-US" altLang="zh-CN" dirty="0" smtClean="0"/>
                        <a:t>null</a:t>
                      </a:r>
                      <a:endParaRPr lang="zh-CN" altLang="en-US" dirty="0"/>
                    </a:p>
                  </a:txBody>
                  <a:tcPr/>
                </a:tc>
              </a:tr>
              <a:tr h="370840">
                <a:tc>
                  <a:txBody>
                    <a:bodyPr/>
                    <a:lstStyle/>
                    <a:p>
                      <a:r>
                        <a:rPr lang="en-US" altLang="zh-CN" dirty="0" smtClean="0"/>
                        <a:t>callable</a:t>
                      </a:r>
                      <a:endParaRPr lang="zh-CN" altLang="en-US" dirty="0"/>
                    </a:p>
                  </a:txBody>
                  <a:tcPr/>
                </a:tc>
                <a:tc>
                  <a:txBody>
                    <a:bodyPr/>
                    <a:lstStyle/>
                    <a:p>
                      <a:r>
                        <a:rPr lang="en-US" altLang="zh-CN" dirty="0" smtClean="0"/>
                        <a:t>5.4</a:t>
                      </a:r>
                      <a:endParaRPr lang="zh-CN" altLang="en-US" dirty="0"/>
                    </a:p>
                  </a:txBody>
                  <a:tcPr/>
                </a:tc>
                <a:tc>
                  <a:txBody>
                    <a:bodyPr/>
                    <a:lstStyle/>
                    <a:p>
                      <a:r>
                        <a:rPr lang="zh-CN" altLang="en-US" dirty="0" smtClean="0"/>
                        <a:t>可调用代码（匿名函数）</a:t>
                      </a:r>
                      <a:endParaRPr lang="en-US" altLang="zh-CN" dirty="0" smtClean="0"/>
                    </a:p>
                    <a:p>
                      <a:r>
                        <a:rPr lang="zh-CN" altLang="en-US" dirty="0" smtClean="0"/>
                        <a:t>默认值可以</a:t>
                      </a:r>
                      <a:r>
                        <a:rPr lang="en-US" altLang="zh-CN" dirty="0" smtClean="0"/>
                        <a:t>null</a:t>
                      </a:r>
                      <a:endParaRPr lang="zh-CN" altLang="en-US" dirty="0"/>
                    </a:p>
                  </a:txBody>
                  <a:tcPr/>
                </a:tc>
              </a:tr>
              <a:tr h="370840">
                <a:tc>
                  <a:txBody>
                    <a:bodyPr/>
                    <a:lstStyle/>
                    <a:p>
                      <a:r>
                        <a:rPr lang="en-US" altLang="zh-CN" dirty="0" err="1" smtClean="0"/>
                        <a:t>Bool</a:t>
                      </a:r>
                      <a:endParaRPr lang="zh-CN" altLang="en-US" dirty="0"/>
                    </a:p>
                  </a:txBody>
                  <a:tcPr/>
                </a:tc>
                <a:tc>
                  <a:txBody>
                    <a:bodyPr/>
                    <a:lstStyle/>
                    <a:p>
                      <a:r>
                        <a:rPr lang="en-US" altLang="zh-CN" dirty="0" smtClean="0"/>
                        <a:t>7.0</a:t>
                      </a:r>
                      <a:endParaRPr lang="zh-CN" altLang="en-US" dirty="0"/>
                    </a:p>
                  </a:txBody>
                  <a:tcPr/>
                </a:tc>
                <a:tc>
                  <a:txBody>
                    <a:bodyPr/>
                    <a:lstStyle/>
                    <a:p>
                      <a:r>
                        <a:rPr lang="zh-CN" altLang="en-US" dirty="0" smtClean="0"/>
                        <a:t>默认值可以</a:t>
                      </a:r>
                      <a:r>
                        <a:rPr lang="en-US" altLang="zh-CN" dirty="0" smtClean="0"/>
                        <a:t>null</a:t>
                      </a:r>
                      <a:endParaRPr lang="zh-CN" altLang="en-US" dirty="0"/>
                    </a:p>
                  </a:txBody>
                  <a:tcPr/>
                </a:tc>
              </a:tr>
              <a:tr h="370840">
                <a:tc>
                  <a:txBody>
                    <a:bodyPr/>
                    <a:lstStyle/>
                    <a:p>
                      <a:r>
                        <a:rPr lang="en-US" altLang="zh-CN" dirty="0" smtClean="0"/>
                        <a:t>string</a:t>
                      </a:r>
                      <a:endParaRPr lang="zh-CN" altLang="en-US" dirty="0"/>
                    </a:p>
                  </a:txBody>
                  <a:tcPr/>
                </a:tc>
                <a:tc>
                  <a:txBody>
                    <a:bodyPr/>
                    <a:lstStyle/>
                    <a:p>
                      <a:r>
                        <a:rPr lang="en-US" altLang="zh-CN" dirty="0" smtClean="0"/>
                        <a:t>5.0</a:t>
                      </a:r>
                      <a:endParaRPr lang="zh-CN" altLang="en-US" dirty="0"/>
                    </a:p>
                  </a:txBody>
                  <a:tcPr/>
                </a:tc>
                <a:tc>
                  <a:txBody>
                    <a:bodyPr/>
                    <a:lstStyle/>
                    <a:p>
                      <a:r>
                        <a:rPr lang="zh-CN" altLang="en-US" dirty="0" smtClean="0"/>
                        <a:t>字符串数据，</a:t>
                      </a:r>
                      <a:r>
                        <a:rPr lang="en-US" altLang="zh-CN" dirty="0" smtClean="0"/>
                        <a:t>null</a:t>
                      </a:r>
                      <a:endParaRPr lang="zh-CN" altLang="en-US" dirty="0"/>
                    </a:p>
                  </a:txBody>
                  <a:tcPr/>
                </a:tc>
              </a:tr>
              <a:tr h="370840">
                <a:tc>
                  <a:txBody>
                    <a:bodyPr/>
                    <a:lstStyle/>
                    <a:p>
                      <a:r>
                        <a:rPr lang="en-US" altLang="zh-CN" dirty="0" smtClean="0"/>
                        <a:t>self</a:t>
                      </a:r>
                      <a:endParaRPr lang="zh-CN" altLang="en-US" dirty="0"/>
                    </a:p>
                  </a:txBody>
                  <a:tcPr/>
                </a:tc>
                <a:tc>
                  <a:txBody>
                    <a:bodyPr/>
                    <a:lstStyle/>
                    <a:p>
                      <a:r>
                        <a:rPr lang="en-US" altLang="zh-CN" dirty="0" smtClean="0"/>
                        <a:t>5.0</a:t>
                      </a:r>
                      <a:endParaRPr lang="zh-CN" altLang="en-US" dirty="0"/>
                    </a:p>
                  </a:txBody>
                  <a:tcPr/>
                </a:tc>
                <a:tc>
                  <a:txBody>
                    <a:bodyPr/>
                    <a:lstStyle/>
                    <a:p>
                      <a:r>
                        <a:rPr lang="zh-CN" altLang="en-US" dirty="0" smtClean="0"/>
                        <a:t>指向自己的引用</a:t>
                      </a:r>
                      <a:endParaRPr lang="zh-CN" altLang="en-US" dirty="0"/>
                    </a:p>
                  </a:txBody>
                  <a:tcPr/>
                </a:tc>
              </a:tr>
              <a:tr h="370840">
                <a:tc>
                  <a:txBody>
                    <a:bodyPr/>
                    <a:lstStyle/>
                    <a:p>
                      <a:r>
                        <a:rPr lang="zh-CN" altLang="en-US" dirty="0" smtClean="0"/>
                        <a:t>类类型</a:t>
                      </a:r>
                      <a:endParaRPr lang="zh-CN" altLang="en-US" dirty="0"/>
                    </a:p>
                  </a:txBody>
                  <a:tcPr/>
                </a:tc>
                <a:tc>
                  <a:txBody>
                    <a:bodyPr/>
                    <a:lstStyle/>
                    <a:p>
                      <a:r>
                        <a:rPr lang="en-US" altLang="zh-CN" dirty="0" smtClean="0"/>
                        <a:t>5.0</a:t>
                      </a:r>
                      <a:endParaRPr lang="zh-CN" altLang="en-US" dirty="0"/>
                    </a:p>
                  </a:txBody>
                  <a:tcPr/>
                </a:tc>
                <a:tc>
                  <a:txBody>
                    <a:bodyPr/>
                    <a:lstStyle/>
                    <a:p>
                      <a:r>
                        <a:rPr lang="zh-CN" altLang="en-US" dirty="0" smtClean="0"/>
                        <a:t>类或接口的类型</a:t>
                      </a:r>
                      <a:endParaRPr lang="zh-CN" altLang="en-US" dirty="0"/>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9.png"/>
          <p:cNvPicPr>
            <a:picLocks noChangeAspect="1"/>
          </p:cNvPicPr>
          <p:nvPr/>
        </p:nvPicPr>
        <p:blipFill>
          <a:blip r:embed="rId2" cstate="print"/>
          <a:stretch>
            <a:fillRect/>
          </a:stretch>
        </p:blipFill>
        <p:spPr>
          <a:xfrm>
            <a:off x="474783" y="524606"/>
            <a:ext cx="5805855" cy="5805855"/>
          </a:xfrm>
          <a:prstGeom prst="rect">
            <a:avLst/>
          </a:prstGeom>
        </p:spPr>
      </p:pic>
      <p:sp>
        <p:nvSpPr>
          <p:cNvPr id="3" name="TextBox 2"/>
          <p:cNvSpPr txBox="1"/>
          <p:nvPr/>
        </p:nvSpPr>
        <p:spPr>
          <a:xfrm>
            <a:off x="6664569" y="2180493"/>
            <a:ext cx="3998210" cy="1077218"/>
          </a:xfrm>
          <a:prstGeom prst="rect">
            <a:avLst/>
          </a:prstGeom>
          <a:noFill/>
        </p:spPr>
        <p:txBody>
          <a:bodyPr wrap="none" rtlCol="0">
            <a:spAutoFit/>
          </a:bodyPr>
          <a:lstStyle/>
          <a:p>
            <a:r>
              <a:rPr lang="en-US" altLang="zh-CN" sz="3200" b="1" dirty="0" smtClean="0">
                <a:solidFill>
                  <a:srgbClr val="246056"/>
                </a:solidFill>
              </a:rPr>
              <a:t>Callable</a:t>
            </a:r>
            <a:r>
              <a:rPr lang="zh-CN" altLang="en-US" sz="3200" b="1" dirty="0" smtClean="0">
                <a:solidFill>
                  <a:srgbClr val="246056"/>
                </a:solidFill>
              </a:rPr>
              <a:t>参数类型实例</a:t>
            </a:r>
            <a:endParaRPr lang="en-US" altLang="zh-CN" sz="3200" b="1" dirty="0" smtClean="0">
              <a:solidFill>
                <a:srgbClr val="246056"/>
              </a:solidFill>
            </a:endParaRPr>
          </a:p>
          <a:p>
            <a:r>
              <a:rPr lang="zh-CN" altLang="en-US" sz="3200" b="1" dirty="0" smtClean="0">
                <a:solidFill>
                  <a:srgbClr val="246056"/>
                </a:solidFill>
              </a:rPr>
              <a:t>（匿名函数）</a:t>
            </a:r>
            <a:endParaRPr lang="zh-CN" altLang="en-US" sz="3200" b="1" dirty="0">
              <a:solidFill>
                <a:srgbClr val="246056"/>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1.png"/>
          <p:cNvPicPr>
            <a:picLocks noChangeAspect="1"/>
          </p:cNvPicPr>
          <p:nvPr/>
        </p:nvPicPr>
        <p:blipFill>
          <a:blip r:embed="rId2" cstate="print"/>
          <a:stretch>
            <a:fillRect/>
          </a:stretch>
        </p:blipFill>
        <p:spPr>
          <a:xfrm>
            <a:off x="510299" y="545849"/>
            <a:ext cx="5544324" cy="5344271"/>
          </a:xfrm>
          <a:prstGeom prst="rect">
            <a:avLst/>
          </a:prstGeom>
        </p:spPr>
      </p:pic>
      <p:pic>
        <p:nvPicPr>
          <p:cNvPr id="5" name="图片 4" descr="12.png"/>
          <p:cNvPicPr>
            <a:picLocks noChangeAspect="1"/>
          </p:cNvPicPr>
          <p:nvPr/>
        </p:nvPicPr>
        <p:blipFill>
          <a:blip r:embed="rId3" cstate="print"/>
          <a:stretch>
            <a:fillRect/>
          </a:stretch>
        </p:blipFill>
        <p:spPr>
          <a:xfrm>
            <a:off x="6124570" y="552846"/>
            <a:ext cx="5306166" cy="5346792"/>
          </a:xfrm>
          <a:prstGeom prst="rect">
            <a:avLst/>
          </a:prstGeom>
        </p:spPr>
      </p:pic>
      <p:sp>
        <p:nvSpPr>
          <p:cNvPr id="6" name="TextBox 5"/>
          <p:cNvSpPr txBox="1"/>
          <p:nvPr/>
        </p:nvSpPr>
        <p:spPr>
          <a:xfrm>
            <a:off x="3921369" y="5961185"/>
            <a:ext cx="3877985" cy="369332"/>
          </a:xfrm>
          <a:prstGeom prst="rect">
            <a:avLst/>
          </a:prstGeom>
          <a:noFill/>
        </p:spPr>
        <p:txBody>
          <a:bodyPr wrap="none" rtlCol="0">
            <a:spAutoFit/>
          </a:bodyPr>
          <a:lstStyle/>
          <a:p>
            <a:r>
              <a:rPr lang="zh-CN" altLang="en-US" b="1" dirty="0" smtClean="0">
                <a:solidFill>
                  <a:srgbClr val="246056"/>
                </a:solidFill>
              </a:rPr>
              <a:t>类类型可以是其子类或者接口的实现</a:t>
            </a:r>
            <a:endParaRPr lang="zh-CN" altLang="en-US" b="1" dirty="0">
              <a:solidFill>
                <a:srgbClr val="246056"/>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9054" y="800100"/>
            <a:ext cx="2646878" cy="830997"/>
          </a:xfrm>
          <a:prstGeom prst="rect">
            <a:avLst/>
          </a:prstGeom>
          <a:noFill/>
        </p:spPr>
        <p:txBody>
          <a:bodyPr wrap="none" rtlCol="0">
            <a:spAutoFit/>
          </a:bodyPr>
          <a:lstStyle/>
          <a:p>
            <a:r>
              <a:rPr lang="zh-CN" altLang="en-US" sz="4800" b="1" dirty="0" smtClean="0">
                <a:solidFill>
                  <a:srgbClr val="246056"/>
                </a:solidFill>
              </a:rPr>
              <a:t>使用继承</a:t>
            </a:r>
            <a:endParaRPr lang="zh-CN" altLang="en-US" sz="4800" b="1" dirty="0">
              <a:solidFill>
                <a:srgbClr val="246056"/>
              </a:solidFill>
            </a:endParaRPr>
          </a:p>
        </p:txBody>
      </p:sp>
      <p:sp>
        <p:nvSpPr>
          <p:cNvPr id="3" name="TextBox 2"/>
          <p:cNvSpPr txBox="1"/>
          <p:nvPr/>
        </p:nvSpPr>
        <p:spPr>
          <a:xfrm>
            <a:off x="650631" y="1732084"/>
            <a:ext cx="6878806" cy="4524315"/>
          </a:xfrm>
          <a:prstGeom prst="rect">
            <a:avLst/>
          </a:prstGeom>
          <a:noFill/>
        </p:spPr>
        <p:txBody>
          <a:bodyPr wrap="none" rtlCol="0">
            <a:spAutoFit/>
          </a:bodyPr>
          <a:lstStyle/>
          <a:p>
            <a:r>
              <a:rPr lang="en-US" altLang="zh-CN" dirty="0" smtClean="0">
                <a:solidFill>
                  <a:srgbClr val="246056"/>
                </a:solidFill>
              </a:rPr>
              <a:t>1</a:t>
            </a:r>
            <a:r>
              <a:rPr lang="zh-CN" altLang="en-US" dirty="0" smtClean="0">
                <a:solidFill>
                  <a:srgbClr val="246056"/>
                </a:solidFill>
              </a:rPr>
              <a:t>、为了避免代码重复，我们希望在一个类中提供共通的功能，</a:t>
            </a:r>
            <a:endParaRPr lang="en-US" altLang="zh-CN" dirty="0" smtClean="0">
              <a:solidFill>
                <a:srgbClr val="246056"/>
              </a:solidFill>
            </a:endParaRPr>
          </a:p>
          <a:p>
            <a:r>
              <a:rPr lang="zh-CN" altLang="en-US" dirty="0" smtClean="0">
                <a:solidFill>
                  <a:srgbClr val="246056"/>
                </a:solidFill>
              </a:rPr>
              <a:t>但允许其他类在在处理一些方法调用时有所不同。</a:t>
            </a:r>
            <a:endParaRPr lang="en-US" altLang="zh-CN" dirty="0" smtClean="0">
              <a:solidFill>
                <a:srgbClr val="246056"/>
              </a:solidFill>
            </a:endParaRPr>
          </a:p>
          <a:p>
            <a:endParaRPr lang="en-US" altLang="zh-CN" dirty="0" smtClean="0">
              <a:solidFill>
                <a:srgbClr val="246056"/>
              </a:solidFill>
            </a:endParaRPr>
          </a:p>
          <a:p>
            <a:r>
              <a:rPr lang="en-US" altLang="zh-CN" dirty="0" smtClean="0">
                <a:solidFill>
                  <a:srgbClr val="246056"/>
                </a:solidFill>
              </a:rPr>
              <a:t>2</a:t>
            </a:r>
            <a:r>
              <a:rPr lang="zh-CN" altLang="en-US" dirty="0" smtClean="0">
                <a:solidFill>
                  <a:srgbClr val="246056"/>
                </a:solidFill>
              </a:rPr>
              <a:t>、创建子类的第一步是找出基类中不适合放在一起或需要进行</a:t>
            </a:r>
            <a:endParaRPr lang="en-US" altLang="zh-CN" dirty="0" smtClean="0">
              <a:solidFill>
                <a:srgbClr val="246056"/>
              </a:solidFill>
            </a:endParaRPr>
          </a:p>
          <a:p>
            <a:r>
              <a:rPr lang="zh-CN" altLang="en-US" dirty="0" smtClean="0">
                <a:solidFill>
                  <a:srgbClr val="246056"/>
                </a:solidFill>
              </a:rPr>
              <a:t>不同处理的元素。</a:t>
            </a:r>
            <a:endParaRPr lang="en-US" altLang="zh-CN" dirty="0" smtClean="0">
              <a:solidFill>
                <a:srgbClr val="246056"/>
              </a:solidFill>
            </a:endParaRPr>
          </a:p>
          <a:p>
            <a:endParaRPr lang="en-US" altLang="zh-CN" dirty="0" smtClean="0">
              <a:solidFill>
                <a:srgbClr val="246056"/>
              </a:solidFill>
            </a:endParaRPr>
          </a:p>
          <a:p>
            <a:r>
              <a:rPr lang="en-US" altLang="zh-CN" dirty="0" smtClean="0">
                <a:solidFill>
                  <a:srgbClr val="246056"/>
                </a:solidFill>
              </a:rPr>
              <a:t>3</a:t>
            </a:r>
            <a:r>
              <a:rPr lang="zh-CN" altLang="en-US" dirty="0" smtClean="0">
                <a:solidFill>
                  <a:srgbClr val="246056"/>
                </a:solidFill>
              </a:rPr>
              <a:t>、通过在类声明中使用关键字</a:t>
            </a:r>
            <a:r>
              <a:rPr lang="en-US" altLang="zh-CN" dirty="0" smtClean="0">
                <a:solidFill>
                  <a:srgbClr val="FF0000"/>
                </a:solidFill>
              </a:rPr>
              <a:t>extends</a:t>
            </a:r>
            <a:r>
              <a:rPr lang="zh-CN" altLang="en-US" dirty="0" smtClean="0">
                <a:solidFill>
                  <a:srgbClr val="246056"/>
                </a:solidFill>
              </a:rPr>
              <a:t>创建子类</a:t>
            </a:r>
            <a:endParaRPr lang="en-US" altLang="zh-CN" dirty="0" smtClean="0">
              <a:solidFill>
                <a:srgbClr val="246056"/>
              </a:solidFill>
            </a:endParaRPr>
          </a:p>
          <a:p>
            <a:endParaRPr lang="en-US" altLang="zh-CN" dirty="0" smtClean="0">
              <a:solidFill>
                <a:srgbClr val="246056"/>
              </a:solidFill>
            </a:endParaRPr>
          </a:p>
          <a:p>
            <a:r>
              <a:rPr lang="en-US" altLang="zh-CN" dirty="0" smtClean="0">
                <a:solidFill>
                  <a:srgbClr val="246056"/>
                </a:solidFill>
              </a:rPr>
              <a:t>4</a:t>
            </a:r>
            <a:r>
              <a:rPr lang="zh-CN" altLang="en-US" dirty="0" smtClean="0">
                <a:solidFill>
                  <a:srgbClr val="246056"/>
                </a:solidFill>
              </a:rPr>
              <a:t>、如果子类（派生类）中没有定义构造方法，实例化子类时会</a:t>
            </a:r>
            <a:endParaRPr lang="en-US" altLang="zh-CN" dirty="0" smtClean="0">
              <a:solidFill>
                <a:srgbClr val="246056"/>
              </a:solidFill>
            </a:endParaRPr>
          </a:p>
          <a:p>
            <a:r>
              <a:rPr lang="zh-CN" altLang="en-US" dirty="0" smtClean="0">
                <a:solidFill>
                  <a:srgbClr val="246056"/>
                </a:solidFill>
              </a:rPr>
              <a:t>自动调用父类（超类、基类）的构造方法，实例化要传递父类构造</a:t>
            </a:r>
            <a:endParaRPr lang="en-US" altLang="zh-CN" dirty="0" smtClean="0">
              <a:solidFill>
                <a:srgbClr val="246056"/>
              </a:solidFill>
            </a:endParaRPr>
          </a:p>
          <a:p>
            <a:r>
              <a:rPr lang="zh-CN" altLang="en-US" dirty="0" smtClean="0">
                <a:solidFill>
                  <a:srgbClr val="246056"/>
                </a:solidFill>
              </a:rPr>
              <a:t>函数的参数。</a:t>
            </a:r>
            <a:endParaRPr lang="en-US" altLang="zh-CN" dirty="0" smtClean="0">
              <a:solidFill>
                <a:srgbClr val="246056"/>
              </a:solidFill>
            </a:endParaRPr>
          </a:p>
          <a:p>
            <a:endParaRPr lang="en-US" altLang="zh-CN" dirty="0" smtClean="0">
              <a:solidFill>
                <a:srgbClr val="246056"/>
              </a:solidFill>
            </a:endParaRPr>
          </a:p>
          <a:p>
            <a:r>
              <a:rPr lang="en-US" altLang="zh-CN" dirty="0" smtClean="0">
                <a:solidFill>
                  <a:srgbClr val="246056"/>
                </a:solidFill>
              </a:rPr>
              <a:t>5</a:t>
            </a:r>
            <a:r>
              <a:rPr lang="zh-CN" altLang="en-US" dirty="0" smtClean="0">
                <a:solidFill>
                  <a:srgbClr val="246056"/>
                </a:solidFill>
              </a:rPr>
              <a:t>、子类会继承父类</a:t>
            </a:r>
            <a:r>
              <a:rPr lang="en-US" altLang="zh-CN" dirty="0" smtClean="0">
                <a:solidFill>
                  <a:srgbClr val="FF0000"/>
                </a:solidFill>
              </a:rPr>
              <a:t>public</a:t>
            </a:r>
            <a:r>
              <a:rPr lang="zh-CN" altLang="en-US" dirty="0" smtClean="0">
                <a:solidFill>
                  <a:srgbClr val="246056"/>
                </a:solidFill>
              </a:rPr>
              <a:t>、</a:t>
            </a:r>
            <a:r>
              <a:rPr lang="en-US" altLang="zh-CN" dirty="0" smtClean="0">
                <a:solidFill>
                  <a:srgbClr val="FF0000"/>
                </a:solidFill>
              </a:rPr>
              <a:t>protected</a:t>
            </a:r>
            <a:r>
              <a:rPr lang="zh-CN" altLang="en-US" dirty="0" smtClean="0">
                <a:solidFill>
                  <a:srgbClr val="246056"/>
                </a:solidFill>
              </a:rPr>
              <a:t>属性和方法</a:t>
            </a:r>
            <a:endParaRPr lang="en-US" altLang="zh-CN" dirty="0" smtClean="0">
              <a:solidFill>
                <a:srgbClr val="246056"/>
              </a:solidFill>
            </a:endParaRPr>
          </a:p>
          <a:p>
            <a:endParaRPr lang="en-US" altLang="zh-CN" dirty="0" smtClean="0">
              <a:solidFill>
                <a:srgbClr val="246056"/>
              </a:solidFill>
            </a:endParaRPr>
          </a:p>
          <a:p>
            <a:r>
              <a:rPr lang="en-US" altLang="zh-CN" dirty="0" smtClean="0">
                <a:solidFill>
                  <a:srgbClr val="246056"/>
                </a:solidFill>
              </a:rPr>
              <a:t>6</a:t>
            </a:r>
            <a:r>
              <a:rPr lang="zh-CN" altLang="en-US" dirty="0" smtClean="0">
                <a:solidFill>
                  <a:srgbClr val="246056"/>
                </a:solidFill>
              </a:rPr>
              <a:t>、子类可以扩展和修改父类的功能（重写，</a:t>
            </a:r>
            <a:r>
              <a:rPr lang="en-US" altLang="zh-CN" dirty="0" smtClean="0">
                <a:solidFill>
                  <a:srgbClr val="246056"/>
                </a:solidFill>
              </a:rPr>
              <a:t>PHP</a:t>
            </a:r>
            <a:r>
              <a:rPr lang="zh-CN" altLang="en-US" dirty="0" smtClean="0">
                <a:solidFill>
                  <a:srgbClr val="246056"/>
                </a:solidFill>
              </a:rPr>
              <a:t>没有重载）</a:t>
            </a:r>
            <a:endParaRPr lang="en-US" altLang="zh-CN" dirty="0" smtClean="0">
              <a:solidFill>
                <a:srgbClr val="246056"/>
              </a:solidFill>
            </a:endParaRPr>
          </a:p>
          <a:p>
            <a:endParaRPr lang="zh-CN" altLang="en-US" dirty="0">
              <a:solidFill>
                <a:srgbClr val="246056"/>
              </a:solidFill>
            </a:endParaRPr>
          </a:p>
        </p:txBody>
      </p:sp>
      <p:pic>
        <p:nvPicPr>
          <p:cNvPr id="5" name="图片 4" descr="13.png"/>
          <p:cNvPicPr>
            <a:picLocks noChangeAspect="1"/>
          </p:cNvPicPr>
          <p:nvPr/>
        </p:nvPicPr>
        <p:blipFill>
          <a:blip r:embed="rId2" cstate="print"/>
          <a:stretch>
            <a:fillRect/>
          </a:stretch>
        </p:blipFill>
        <p:spPr>
          <a:xfrm>
            <a:off x="7517423" y="2622414"/>
            <a:ext cx="4167165" cy="3705742"/>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2131" y="800100"/>
            <a:ext cx="4493538" cy="830997"/>
          </a:xfrm>
          <a:prstGeom prst="rect">
            <a:avLst/>
          </a:prstGeom>
          <a:noFill/>
        </p:spPr>
        <p:txBody>
          <a:bodyPr wrap="none" rtlCol="0">
            <a:spAutoFit/>
          </a:bodyPr>
          <a:lstStyle/>
          <a:p>
            <a:r>
              <a:rPr lang="zh-CN" altLang="en-US" sz="4800" b="1" dirty="0" smtClean="0">
                <a:solidFill>
                  <a:srgbClr val="246056"/>
                </a:solidFill>
              </a:rPr>
              <a:t>构造方法和继承</a:t>
            </a:r>
            <a:endParaRPr lang="zh-CN" altLang="en-US" sz="4800" b="1" dirty="0">
              <a:solidFill>
                <a:srgbClr val="246056"/>
              </a:solidFill>
            </a:endParaRPr>
          </a:p>
        </p:txBody>
      </p:sp>
      <p:sp>
        <p:nvSpPr>
          <p:cNvPr id="3" name="TextBox 2"/>
          <p:cNvSpPr txBox="1"/>
          <p:nvPr/>
        </p:nvSpPr>
        <p:spPr>
          <a:xfrm>
            <a:off x="923193" y="1872760"/>
            <a:ext cx="6303329" cy="3693319"/>
          </a:xfrm>
          <a:prstGeom prst="rect">
            <a:avLst/>
          </a:prstGeom>
          <a:noFill/>
        </p:spPr>
        <p:txBody>
          <a:bodyPr wrap="none" rtlCol="0">
            <a:spAutoFit/>
          </a:bodyPr>
          <a:lstStyle/>
          <a:p>
            <a:r>
              <a:rPr lang="en-US" altLang="zh-CN" dirty="0" smtClean="0">
                <a:solidFill>
                  <a:srgbClr val="246056"/>
                </a:solidFill>
              </a:rPr>
              <a:t>1</a:t>
            </a:r>
            <a:r>
              <a:rPr lang="zh-CN" altLang="en-US" dirty="0" smtClean="0">
                <a:solidFill>
                  <a:srgbClr val="246056"/>
                </a:solidFill>
              </a:rPr>
              <a:t>、在子类定义构造方法时，父类的构造方法不会被自动调用</a:t>
            </a:r>
            <a:endParaRPr lang="en-US" altLang="zh-CN" dirty="0" smtClean="0">
              <a:solidFill>
                <a:srgbClr val="246056"/>
              </a:solidFill>
            </a:endParaRPr>
          </a:p>
          <a:p>
            <a:endParaRPr lang="en-US" altLang="zh-CN" dirty="0" smtClean="0">
              <a:solidFill>
                <a:srgbClr val="246056"/>
              </a:solidFill>
            </a:endParaRPr>
          </a:p>
          <a:p>
            <a:r>
              <a:rPr lang="en-US" altLang="zh-CN" dirty="0" smtClean="0">
                <a:solidFill>
                  <a:srgbClr val="246056"/>
                </a:solidFill>
              </a:rPr>
              <a:t>2</a:t>
            </a:r>
            <a:r>
              <a:rPr lang="zh-CN" altLang="en-US" dirty="0" smtClean="0">
                <a:solidFill>
                  <a:srgbClr val="246056"/>
                </a:solidFill>
              </a:rPr>
              <a:t>、在子类定义构造方法时，将参数传递给父类才是完整的类</a:t>
            </a:r>
            <a:endParaRPr lang="en-US" altLang="zh-CN" dirty="0" smtClean="0">
              <a:solidFill>
                <a:srgbClr val="246056"/>
              </a:solidFill>
            </a:endParaRPr>
          </a:p>
          <a:p>
            <a:endParaRPr lang="en-US" altLang="zh-CN" dirty="0" smtClean="0">
              <a:solidFill>
                <a:srgbClr val="246056"/>
              </a:solidFill>
            </a:endParaRPr>
          </a:p>
          <a:p>
            <a:r>
              <a:rPr lang="en-US" altLang="zh-CN" dirty="0" smtClean="0">
                <a:solidFill>
                  <a:srgbClr val="246056"/>
                </a:solidFill>
              </a:rPr>
              <a:t>3</a:t>
            </a:r>
            <a:r>
              <a:rPr lang="zh-CN" altLang="en-US" dirty="0" smtClean="0">
                <a:solidFill>
                  <a:srgbClr val="246056"/>
                </a:solidFill>
              </a:rPr>
              <a:t>、子类中调用父类的方法用关键字</a:t>
            </a:r>
            <a:r>
              <a:rPr lang="en-US" altLang="zh-CN" dirty="0" smtClean="0">
                <a:solidFill>
                  <a:srgbClr val="FF0000"/>
                </a:solidFill>
              </a:rPr>
              <a:t>parent</a:t>
            </a:r>
            <a:r>
              <a:rPr lang="zh-CN" altLang="en-US" dirty="0" smtClean="0">
                <a:solidFill>
                  <a:srgbClr val="246056"/>
                </a:solidFill>
              </a:rPr>
              <a:t>和双冒号</a:t>
            </a:r>
            <a:r>
              <a:rPr lang="en-US" altLang="zh-CN" dirty="0" smtClean="0">
                <a:solidFill>
                  <a:srgbClr val="FF0000"/>
                </a:solidFill>
              </a:rPr>
              <a:t>::</a:t>
            </a:r>
          </a:p>
          <a:p>
            <a:r>
              <a:rPr lang="en-US" altLang="zh-CN" dirty="0" smtClean="0">
                <a:solidFill>
                  <a:srgbClr val="FF0000"/>
                </a:solidFill>
              </a:rPr>
              <a:t>parent::__construct(…)</a:t>
            </a:r>
          </a:p>
          <a:p>
            <a:r>
              <a:rPr lang="en-US" altLang="zh-CN" dirty="0" smtClean="0">
                <a:solidFill>
                  <a:srgbClr val="FF0000"/>
                </a:solidFill>
              </a:rPr>
              <a:t>parent::callMethod(…)</a:t>
            </a:r>
          </a:p>
          <a:p>
            <a:r>
              <a:rPr lang="zh-CN" altLang="en-US" dirty="0" smtClean="0">
                <a:solidFill>
                  <a:srgbClr val="FF0000"/>
                </a:solidFill>
              </a:rPr>
              <a:t>如果方法只属于父类，可以直接</a:t>
            </a:r>
            <a:r>
              <a:rPr lang="en-US" altLang="zh-CN" dirty="0" smtClean="0">
                <a:solidFill>
                  <a:srgbClr val="FF0000"/>
                </a:solidFill>
              </a:rPr>
              <a:t>$this-&gt;</a:t>
            </a:r>
            <a:r>
              <a:rPr lang="zh-CN" altLang="en-US" dirty="0" smtClean="0">
                <a:solidFill>
                  <a:srgbClr val="FF0000"/>
                </a:solidFill>
              </a:rPr>
              <a:t>父类方法（）</a:t>
            </a:r>
            <a:endParaRPr lang="en-US" altLang="zh-CN" dirty="0" smtClean="0">
              <a:solidFill>
                <a:srgbClr val="FF0000"/>
              </a:solidFill>
            </a:endParaRPr>
          </a:p>
          <a:p>
            <a:endParaRPr lang="en-US" altLang="zh-CN" dirty="0" smtClean="0">
              <a:solidFill>
                <a:srgbClr val="FF0000"/>
              </a:solidFill>
            </a:endParaRPr>
          </a:p>
          <a:p>
            <a:r>
              <a:rPr lang="en-US" altLang="zh-CN" dirty="0" smtClean="0">
                <a:solidFill>
                  <a:srgbClr val="246056"/>
                </a:solidFill>
              </a:rPr>
              <a:t>4</a:t>
            </a:r>
            <a:r>
              <a:rPr lang="zh-CN" altLang="en-US" dirty="0" smtClean="0">
                <a:solidFill>
                  <a:srgbClr val="246056"/>
                </a:solidFill>
              </a:rPr>
              <a:t>、不能使用</a:t>
            </a:r>
            <a:r>
              <a:rPr lang="en-US" altLang="zh-CN" dirty="0" smtClean="0">
                <a:solidFill>
                  <a:srgbClr val="FF0000"/>
                </a:solidFill>
              </a:rPr>
              <a:t>::</a:t>
            </a:r>
            <a:r>
              <a:rPr lang="zh-CN" altLang="en-US" dirty="0" smtClean="0">
                <a:solidFill>
                  <a:srgbClr val="246056"/>
                </a:solidFill>
              </a:rPr>
              <a:t>访问父类非静态的属性</a:t>
            </a:r>
            <a:endParaRPr lang="en-US" altLang="zh-CN" dirty="0" smtClean="0">
              <a:solidFill>
                <a:srgbClr val="246056"/>
              </a:solidFill>
            </a:endParaRPr>
          </a:p>
          <a:p>
            <a:endParaRPr lang="en-US" altLang="zh-CN" dirty="0" smtClean="0">
              <a:solidFill>
                <a:srgbClr val="FF0000"/>
              </a:solidFill>
            </a:endParaRPr>
          </a:p>
          <a:p>
            <a:endParaRPr lang="en-US" altLang="zh-CN" dirty="0" smtClean="0">
              <a:solidFill>
                <a:srgbClr val="FF0000"/>
              </a:solidFill>
            </a:endParaRPr>
          </a:p>
          <a:p>
            <a:endParaRPr lang="zh-CN" altLang="en-US" dirty="0">
              <a:solidFill>
                <a:srgbClr val="FF0000"/>
              </a:solidFill>
            </a:endParaRPr>
          </a:p>
        </p:txBody>
      </p:sp>
      <p:pic>
        <p:nvPicPr>
          <p:cNvPr id="5" name="图片 4" descr="14.png"/>
          <p:cNvPicPr>
            <a:picLocks noChangeAspect="1"/>
          </p:cNvPicPr>
          <p:nvPr/>
        </p:nvPicPr>
        <p:blipFill>
          <a:blip r:embed="rId2" cstate="print"/>
          <a:stretch>
            <a:fillRect/>
          </a:stretch>
        </p:blipFill>
        <p:spPr>
          <a:xfrm>
            <a:off x="7253654" y="726101"/>
            <a:ext cx="4481002" cy="5595567"/>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4746" y="1195754"/>
            <a:ext cx="2646878" cy="584775"/>
          </a:xfrm>
          <a:prstGeom prst="rect">
            <a:avLst/>
          </a:prstGeom>
          <a:noFill/>
        </p:spPr>
        <p:txBody>
          <a:bodyPr wrap="none" rtlCol="0">
            <a:spAutoFit/>
          </a:bodyPr>
          <a:lstStyle/>
          <a:p>
            <a:r>
              <a:rPr lang="zh-CN" altLang="en-US" sz="3200" b="1" dirty="0" smtClean="0">
                <a:solidFill>
                  <a:srgbClr val="246056"/>
                </a:solidFill>
              </a:rPr>
              <a:t>管理类的访问</a:t>
            </a:r>
            <a:endParaRPr lang="zh-CN" altLang="en-US" sz="3200" b="1" dirty="0">
              <a:solidFill>
                <a:srgbClr val="246056"/>
              </a:solidFill>
            </a:endParaRPr>
          </a:p>
        </p:txBody>
      </p:sp>
      <p:sp>
        <p:nvSpPr>
          <p:cNvPr id="3" name="TextBox 2"/>
          <p:cNvSpPr txBox="1"/>
          <p:nvPr/>
        </p:nvSpPr>
        <p:spPr>
          <a:xfrm>
            <a:off x="1494692" y="2470638"/>
            <a:ext cx="10068077" cy="3970318"/>
          </a:xfrm>
          <a:prstGeom prst="rect">
            <a:avLst/>
          </a:prstGeom>
          <a:noFill/>
        </p:spPr>
        <p:txBody>
          <a:bodyPr wrap="none" rtlCol="0">
            <a:spAutoFit/>
          </a:bodyPr>
          <a:lstStyle/>
          <a:p>
            <a:r>
              <a:rPr lang="en-US" altLang="zh-CN" dirty="0" smtClean="0"/>
              <a:t>1</a:t>
            </a:r>
            <a:r>
              <a:rPr lang="zh-CN" altLang="en-US" dirty="0" smtClean="0"/>
              <a:t>、</a:t>
            </a:r>
            <a:r>
              <a:rPr lang="en-US" altLang="zh-CN" dirty="0" smtClean="0"/>
              <a:t>public</a:t>
            </a:r>
            <a:r>
              <a:rPr lang="zh-CN" altLang="en-US" dirty="0" smtClean="0"/>
              <a:t>属性和方法可以在程序中的任何上下文中被访问</a:t>
            </a:r>
            <a:endParaRPr lang="en-US" altLang="zh-CN" dirty="0" smtClean="0"/>
          </a:p>
          <a:p>
            <a:endParaRPr lang="en-US" altLang="zh-CN" dirty="0" smtClean="0"/>
          </a:p>
          <a:p>
            <a:r>
              <a:rPr lang="en-US" altLang="zh-CN" dirty="0" smtClean="0"/>
              <a:t>2</a:t>
            </a:r>
            <a:r>
              <a:rPr lang="zh-CN" altLang="en-US" dirty="0" smtClean="0"/>
              <a:t>、</a:t>
            </a:r>
            <a:r>
              <a:rPr lang="en-US" altLang="zh-CN" dirty="0" smtClean="0"/>
              <a:t>private</a:t>
            </a:r>
            <a:r>
              <a:rPr lang="zh-CN" altLang="en-US" dirty="0" smtClean="0"/>
              <a:t>的属性和方法只能在类内部被访问，子类也无法访问父类的</a:t>
            </a:r>
            <a:r>
              <a:rPr lang="en-US" altLang="zh-CN" dirty="0" smtClean="0"/>
              <a:t>private</a:t>
            </a:r>
            <a:r>
              <a:rPr lang="zh-CN" altLang="en-US" dirty="0" smtClean="0"/>
              <a:t>属性和方法</a:t>
            </a:r>
            <a:endParaRPr lang="en-US" altLang="zh-CN" dirty="0" smtClean="0"/>
          </a:p>
          <a:p>
            <a:endParaRPr lang="en-US" altLang="zh-CN" dirty="0" smtClean="0"/>
          </a:p>
          <a:p>
            <a:r>
              <a:rPr lang="en-US" altLang="zh-CN" dirty="0" smtClean="0"/>
              <a:t>3</a:t>
            </a:r>
            <a:r>
              <a:rPr lang="zh-CN" altLang="en-US" dirty="0" smtClean="0"/>
              <a:t>、</a:t>
            </a:r>
            <a:r>
              <a:rPr lang="en-US" altLang="zh-CN" dirty="0" smtClean="0"/>
              <a:t>protected</a:t>
            </a:r>
            <a:r>
              <a:rPr lang="zh-CN" altLang="en-US" dirty="0" smtClean="0"/>
              <a:t>的属性和方法只能在类内部或子类中被访问，外部代码无法访问</a:t>
            </a:r>
            <a:endParaRPr lang="en-US" altLang="zh-CN" dirty="0" smtClean="0"/>
          </a:p>
          <a:p>
            <a:endParaRPr lang="en-US" altLang="zh-CN" dirty="0" smtClean="0"/>
          </a:p>
          <a:p>
            <a:r>
              <a:rPr lang="zh-CN" altLang="en-US" dirty="0" smtClean="0"/>
              <a:t>①可见性关键字允许我们将类中客户端所需的部分暴露给客户端，为对象设置一个清晰的接口</a:t>
            </a:r>
            <a:endParaRPr lang="en-US" altLang="zh-CN" dirty="0" smtClean="0"/>
          </a:p>
          <a:p>
            <a:r>
              <a:rPr lang="zh-CN" altLang="en-US" dirty="0" smtClean="0"/>
              <a:t>②通过阻止客户端代码访问特定的属性，访问权限控制有助于防止</a:t>
            </a:r>
            <a:r>
              <a:rPr lang="en-US" altLang="zh-CN" dirty="0" smtClean="0"/>
              <a:t>BUG</a:t>
            </a:r>
            <a:r>
              <a:rPr lang="zh-CN" altLang="en-US" dirty="0" smtClean="0"/>
              <a:t>的产生。</a:t>
            </a:r>
            <a:endParaRPr lang="en-US" altLang="zh-CN" dirty="0" smtClean="0"/>
          </a:p>
          <a:p>
            <a:r>
              <a:rPr lang="zh-CN" altLang="en-US" dirty="0" smtClean="0"/>
              <a:t>③通常，我们倾向于严格控制可访问性，应该设置</a:t>
            </a:r>
            <a:r>
              <a:rPr lang="en-US" altLang="zh-CN" dirty="0" smtClean="0"/>
              <a:t>private</a:t>
            </a:r>
            <a:r>
              <a:rPr lang="zh-CN" altLang="en-US" dirty="0" smtClean="0"/>
              <a:t>、</a:t>
            </a:r>
            <a:r>
              <a:rPr lang="en-US" altLang="zh-CN" dirty="0" smtClean="0"/>
              <a:t>protected</a:t>
            </a:r>
            <a:r>
              <a:rPr lang="zh-CN" altLang="en-US" dirty="0" smtClean="0"/>
              <a:t>，然后在需要的时候逐渐放宽</a:t>
            </a:r>
            <a:endParaRPr lang="en-US" altLang="zh-CN" dirty="0" smtClean="0"/>
          </a:p>
          <a:p>
            <a:r>
              <a:rPr lang="en-US" altLang="zh-CN" dirty="0" smtClean="0"/>
              <a:t>④</a:t>
            </a:r>
            <a:r>
              <a:rPr lang="zh-CN" altLang="en-US" dirty="0" smtClean="0"/>
              <a:t>最好不要让客户端代码直接访问或修改类的属性，使用访问方法，</a:t>
            </a:r>
            <a:r>
              <a:rPr lang="en-US" altLang="zh-CN" dirty="0" smtClean="0"/>
              <a:t>getter/setter</a:t>
            </a:r>
            <a:r>
              <a:rPr lang="zh-CN" altLang="en-US" dirty="0" smtClean="0"/>
              <a:t>。</a:t>
            </a:r>
            <a:endParaRPr lang="en-US" altLang="zh-CN" dirty="0" smtClean="0"/>
          </a:p>
          <a:p>
            <a:r>
              <a:rPr lang="en-US" altLang="zh-CN" dirty="0" smtClean="0"/>
              <a:t>public function getTitle();</a:t>
            </a:r>
          </a:p>
          <a:p>
            <a:r>
              <a:rPr lang="en-US" altLang="zh-CN" dirty="0" smtClean="0"/>
              <a:t>public function setTitle($value);</a:t>
            </a:r>
          </a:p>
          <a:p>
            <a:endParaRPr lang="en-US" altLang="zh-CN" dirty="0" smtClean="0"/>
          </a:p>
          <a:p>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3" y="2799811"/>
            <a:ext cx="8398949" cy="1015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en-US" altLang="zh-CN" sz="6000" b="1" dirty="0">
                <a:solidFill>
                  <a:schemeClr val="bg1">
                    <a:lumMod val="95000"/>
                  </a:schemeClr>
                </a:solidFill>
                <a:latin typeface="Microsoft YaHei" charset="-122"/>
                <a:ea typeface="Microsoft YaHei" charset="-122"/>
                <a:cs typeface="Microsoft YaHei" charset="-122"/>
              </a:rPr>
              <a:t>THANK YOU</a:t>
            </a:r>
            <a:endParaRPr lang="zh-CN" altLang="en-US" sz="6000" b="1" dirty="0">
              <a:solidFill>
                <a:schemeClr val="bg1">
                  <a:lumMod val="95000"/>
                </a:schemeClr>
              </a:solidFill>
              <a:latin typeface="Microsoft YaHei" charset="-122"/>
              <a:ea typeface="Microsoft YaHei" charset="-122"/>
              <a:cs typeface="Microsoft YaHei" charset="-122"/>
            </a:endParaRPr>
          </a:p>
        </p:txBody>
      </p:sp>
      <p:sp>
        <p:nvSpPr>
          <p:cNvPr id="4" name="矩形 24">
            <a:extLst>
              <a:ext uri="{FF2B5EF4-FFF2-40B4-BE49-F238E27FC236}">
                <a16:creationId xmlns:a16="http://schemas.microsoft.com/office/drawing/2014/main" xmlns="" id="{D5D5CB61-E114-4452-A5AC-F20ADD7637CF}"/>
              </a:ext>
            </a:extLst>
          </p:cNvPr>
          <p:cNvSpPr>
            <a:spLocks noChangeArrowheads="1"/>
          </p:cNvSpPr>
          <p:nvPr/>
        </p:nvSpPr>
        <p:spPr bwMode="auto">
          <a:xfrm>
            <a:off x="739212" y="3815474"/>
            <a:ext cx="664913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Your life can be enhanced, and your happiness enriched, </a:t>
            </a:r>
          </a:p>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when you choose to change your perspective. </a:t>
            </a:r>
            <a:endParaRPr lang="zh-CN" alt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endParaRPr>
          </a:p>
        </p:txBody>
      </p:sp>
      <p:sp>
        <p:nvSpPr>
          <p:cNvPr id="7" name="TextBox 6">
            <a:extLst>
              <a:ext uri="{FF2B5EF4-FFF2-40B4-BE49-F238E27FC236}">
                <a16:creationId xmlns:a16="http://schemas.microsoft.com/office/drawing/2014/main" xmlns="" id="{DBE1721C-7616-4604-98D2-04007F84B801}"/>
              </a:ext>
            </a:extLst>
          </p:cNvPr>
          <p:cNvSpPr txBox="1">
            <a:spLocks noChangeArrowheads="1"/>
          </p:cNvSpPr>
          <p:nvPr/>
        </p:nvSpPr>
        <p:spPr bwMode="auto">
          <a:xfrm>
            <a:off x="853840" y="4575682"/>
            <a:ext cx="2623278" cy="49244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30000"/>
              </a:lnSpc>
            </a:pPr>
            <a:r>
              <a:rPr lang="zh-CN" altLang="en-US" sz="2000" kern="2000" dirty="0">
                <a:solidFill>
                  <a:srgbClr val="246056"/>
                </a:solidFill>
                <a:latin typeface="Microsoft YaHei Light" charset="-122"/>
                <a:ea typeface="Microsoft YaHei Light" charset="-122"/>
                <a:cs typeface="Microsoft YaHei Light" charset="-122"/>
                <a:sym typeface="Arial" panose="020B0604020202020204" pitchFamily="34" charset="0"/>
              </a:rPr>
              <a:t>汇报人：包图网</a:t>
            </a:r>
          </a:p>
        </p:txBody>
      </p:sp>
      <p:pic>
        <p:nvPicPr>
          <p:cNvPr id="10" name="图片 9" descr="php_PNG24.png"/>
          <p:cNvPicPr>
            <a:picLocks noChangeAspect="1"/>
          </p:cNvPicPr>
          <p:nvPr/>
        </p:nvPicPr>
        <p:blipFill>
          <a:blip r:embed="rId2" cstate="print"/>
          <a:stretch>
            <a:fillRect/>
          </a:stretch>
        </p:blipFill>
        <p:spPr>
          <a:xfrm>
            <a:off x="8185638" y="4124691"/>
            <a:ext cx="4006362" cy="3004772"/>
          </a:xfrm>
          <a:prstGeom prst="rect">
            <a:avLst/>
          </a:prstGeom>
        </p:spPr>
      </p:pic>
    </p:spTree>
    <p:extLst>
      <p:ext uri="{BB962C8B-B14F-4D97-AF65-F5344CB8AC3E}">
        <p14:creationId xmlns:p14="http://schemas.microsoft.com/office/powerpoint/2010/main" xmlns="" val="438797530"/>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a:spLocks/>
          </p:cNvSpPr>
          <p:nvPr/>
        </p:nvSpPr>
        <p:spPr bwMode="auto">
          <a:xfrm>
            <a:off x="4818574" y="5256453"/>
            <a:ext cx="288395" cy="221274"/>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solidFill>
            <a:schemeClr val="bg1"/>
          </a:solidFill>
          <a:ln w="9525">
            <a:noFill/>
            <a:round/>
            <a:headEnd/>
            <a:tailEnd/>
          </a:ln>
        </p:spPr>
        <p:txBody>
          <a:bodyPr vert="horz" wrap="square" lIns="91424" tIns="45713" rIns="91424" bIns="45713" numCol="1" anchor="t" anchorCtr="0" compatLnSpc="1">
            <a:prstTxWarp prst="textNoShape">
              <a:avLst/>
            </a:prstTxWarp>
          </a:bodyPr>
          <a:lstStyle/>
          <a:p>
            <a:endParaRPr lang="en-US" sz="3199">
              <a:cs typeface="+mn-ea"/>
              <a:sym typeface="+mn-lt"/>
            </a:endParaRPr>
          </a:p>
        </p:txBody>
      </p:sp>
      <p:sp>
        <p:nvSpPr>
          <p:cNvPr id="3" name="Freeform 20"/>
          <p:cNvSpPr>
            <a:spLocks/>
          </p:cNvSpPr>
          <p:nvPr/>
        </p:nvSpPr>
        <p:spPr bwMode="auto">
          <a:xfrm>
            <a:off x="5158326" y="5256453"/>
            <a:ext cx="286420" cy="221274"/>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solidFill>
            <a:schemeClr val="bg1"/>
          </a:solidFill>
          <a:ln w="9525">
            <a:noFill/>
            <a:round/>
            <a:headEnd/>
            <a:tailEnd/>
          </a:ln>
        </p:spPr>
        <p:txBody>
          <a:bodyPr vert="horz" wrap="square" lIns="91424" tIns="45713" rIns="91424" bIns="45713" numCol="1" anchor="t" anchorCtr="0" compatLnSpc="1">
            <a:prstTxWarp prst="textNoShape">
              <a:avLst/>
            </a:prstTxWarp>
          </a:bodyPr>
          <a:lstStyle/>
          <a:p>
            <a:endParaRPr lang="en-US" sz="3199">
              <a:cs typeface="+mn-ea"/>
              <a:sym typeface="+mn-lt"/>
            </a:endParaRPr>
          </a:p>
        </p:txBody>
      </p:sp>
      <p:sp>
        <p:nvSpPr>
          <p:cNvPr id="4" name="Freeform 25"/>
          <p:cNvSpPr>
            <a:spLocks/>
          </p:cNvSpPr>
          <p:nvPr/>
        </p:nvSpPr>
        <p:spPr bwMode="auto">
          <a:xfrm>
            <a:off x="5895737" y="2472914"/>
            <a:ext cx="2034728" cy="2032373"/>
          </a:xfrm>
          <a:custGeom>
            <a:avLst/>
            <a:gdLst>
              <a:gd name="T0" fmla="*/ 750 w 1497"/>
              <a:gd name="T1" fmla="*/ 0 h 1495"/>
              <a:gd name="T2" fmla="*/ 1497 w 1497"/>
              <a:gd name="T3" fmla="*/ 747 h 1495"/>
              <a:gd name="T4" fmla="*/ 750 w 1497"/>
              <a:gd name="T5" fmla="*/ 1495 h 1495"/>
              <a:gd name="T6" fmla="*/ 662 w 1497"/>
              <a:gd name="T7" fmla="*/ 1407 h 1495"/>
              <a:gd name="T8" fmla="*/ 776 w 1497"/>
              <a:gd name="T9" fmla="*/ 1293 h 1495"/>
              <a:gd name="T10" fmla="*/ 776 w 1497"/>
              <a:gd name="T11" fmla="*/ 1388 h 1495"/>
              <a:gd name="T12" fmla="*/ 845 w 1497"/>
              <a:gd name="T13" fmla="*/ 1388 h 1495"/>
              <a:gd name="T14" fmla="*/ 845 w 1497"/>
              <a:gd name="T15" fmla="*/ 1176 h 1495"/>
              <a:gd name="T16" fmla="*/ 632 w 1497"/>
              <a:gd name="T17" fmla="*/ 1176 h 1495"/>
              <a:gd name="T18" fmla="*/ 632 w 1497"/>
              <a:gd name="T19" fmla="*/ 1245 h 1495"/>
              <a:gd name="T20" fmla="*/ 727 w 1497"/>
              <a:gd name="T21" fmla="*/ 1245 h 1495"/>
              <a:gd name="T22" fmla="*/ 613 w 1497"/>
              <a:gd name="T23" fmla="*/ 1358 h 1495"/>
              <a:gd name="T24" fmla="*/ 526 w 1497"/>
              <a:gd name="T25" fmla="*/ 1271 h 1495"/>
              <a:gd name="T26" fmla="*/ 893 w 1497"/>
              <a:gd name="T27" fmla="*/ 905 h 1495"/>
              <a:gd name="T28" fmla="*/ 0 w 1497"/>
              <a:gd name="T29" fmla="*/ 905 h 1495"/>
              <a:gd name="T30" fmla="*/ 0 w 1497"/>
              <a:gd name="T31" fmla="*/ 782 h 1495"/>
              <a:gd name="T32" fmla="*/ 162 w 1497"/>
              <a:gd name="T33" fmla="*/ 782 h 1495"/>
              <a:gd name="T34" fmla="*/ 95 w 1497"/>
              <a:gd name="T35" fmla="*/ 849 h 1495"/>
              <a:gd name="T36" fmla="*/ 144 w 1497"/>
              <a:gd name="T37" fmla="*/ 898 h 1495"/>
              <a:gd name="T38" fmla="*/ 294 w 1497"/>
              <a:gd name="T39" fmla="*/ 747 h 1495"/>
              <a:gd name="T40" fmla="*/ 144 w 1497"/>
              <a:gd name="T41" fmla="*/ 597 h 1495"/>
              <a:gd name="T42" fmla="*/ 95 w 1497"/>
              <a:gd name="T43" fmla="*/ 646 h 1495"/>
              <a:gd name="T44" fmla="*/ 162 w 1497"/>
              <a:gd name="T45" fmla="*/ 713 h 1495"/>
              <a:gd name="T46" fmla="*/ 0 w 1497"/>
              <a:gd name="T47" fmla="*/ 713 h 1495"/>
              <a:gd name="T48" fmla="*/ 0 w 1497"/>
              <a:gd name="T49" fmla="*/ 590 h 1495"/>
              <a:gd name="T50" fmla="*/ 893 w 1497"/>
              <a:gd name="T51" fmla="*/ 590 h 1495"/>
              <a:gd name="T52" fmla="*/ 527 w 1497"/>
              <a:gd name="T53" fmla="*/ 224 h 1495"/>
              <a:gd name="T54" fmla="*/ 613 w 1497"/>
              <a:gd name="T55" fmla="*/ 136 h 1495"/>
              <a:gd name="T56" fmla="*/ 727 w 1497"/>
              <a:gd name="T57" fmla="*/ 251 h 1495"/>
              <a:gd name="T58" fmla="*/ 632 w 1497"/>
              <a:gd name="T59" fmla="*/ 251 h 1495"/>
              <a:gd name="T60" fmla="*/ 632 w 1497"/>
              <a:gd name="T61" fmla="*/ 319 h 1495"/>
              <a:gd name="T62" fmla="*/ 845 w 1497"/>
              <a:gd name="T63" fmla="*/ 319 h 1495"/>
              <a:gd name="T64" fmla="*/ 845 w 1497"/>
              <a:gd name="T65" fmla="*/ 107 h 1495"/>
              <a:gd name="T66" fmla="*/ 776 w 1497"/>
              <a:gd name="T67" fmla="*/ 107 h 1495"/>
              <a:gd name="T68" fmla="*/ 776 w 1497"/>
              <a:gd name="T69" fmla="*/ 202 h 1495"/>
              <a:gd name="T70" fmla="*/ 662 w 1497"/>
              <a:gd name="T71" fmla="*/ 87 h 1495"/>
              <a:gd name="T72" fmla="*/ 750 w 1497"/>
              <a:gd name="T73" fmla="*/ 0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7" h="1495">
                <a:moveTo>
                  <a:pt x="750" y="0"/>
                </a:moveTo>
                <a:lnTo>
                  <a:pt x="1497" y="747"/>
                </a:lnTo>
                <a:lnTo>
                  <a:pt x="750" y="1495"/>
                </a:lnTo>
                <a:lnTo>
                  <a:pt x="662" y="1407"/>
                </a:lnTo>
                <a:lnTo>
                  <a:pt x="776" y="1293"/>
                </a:lnTo>
                <a:lnTo>
                  <a:pt x="776" y="1388"/>
                </a:lnTo>
                <a:lnTo>
                  <a:pt x="845" y="1388"/>
                </a:lnTo>
                <a:lnTo>
                  <a:pt x="845" y="1176"/>
                </a:lnTo>
                <a:lnTo>
                  <a:pt x="632" y="1176"/>
                </a:lnTo>
                <a:lnTo>
                  <a:pt x="632" y="1245"/>
                </a:lnTo>
                <a:lnTo>
                  <a:pt x="727" y="1245"/>
                </a:lnTo>
                <a:lnTo>
                  <a:pt x="613" y="1358"/>
                </a:lnTo>
                <a:lnTo>
                  <a:pt x="526" y="1271"/>
                </a:lnTo>
                <a:lnTo>
                  <a:pt x="893" y="905"/>
                </a:lnTo>
                <a:lnTo>
                  <a:pt x="0" y="905"/>
                </a:lnTo>
                <a:lnTo>
                  <a:pt x="0" y="782"/>
                </a:lnTo>
                <a:lnTo>
                  <a:pt x="162" y="782"/>
                </a:lnTo>
                <a:lnTo>
                  <a:pt x="95" y="849"/>
                </a:lnTo>
                <a:lnTo>
                  <a:pt x="144" y="898"/>
                </a:lnTo>
                <a:lnTo>
                  <a:pt x="294" y="747"/>
                </a:lnTo>
                <a:lnTo>
                  <a:pt x="144" y="597"/>
                </a:lnTo>
                <a:lnTo>
                  <a:pt x="95" y="646"/>
                </a:lnTo>
                <a:lnTo>
                  <a:pt x="162" y="713"/>
                </a:lnTo>
                <a:lnTo>
                  <a:pt x="0" y="713"/>
                </a:lnTo>
                <a:lnTo>
                  <a:pt x="0" y="590"/>
                </a:lnTo>
                <a:lnTo>
                  <a:pt x="893" y="590"/>
                </a:lnTo>
                <a:lnTo>
                  <a:pt x="527" y="224"/>
                </a:lnTo>
                <a:lnTo>
                  <a:pt x="613" y="136"/>
                </a:lnTo>
                <a:lnTo>
                  <a:pt x="727" y="251"/>
                </a:lnTo>
                <a:lnTo>
                  <a:pt x="632" y="251"/>
                </a:lnTo>
                <a:lnTo>
                  <a:pt x="632" y="319"/>
                </a:lnTo>
                <a:lnTo>
                  <a:pt x="845" y="319"/>
                </a:lnTo>
                <a:lnTo>
                  <a:pt x="845" y="107"/>
                </a:lnTo>
                <a:lnTo>
                  <a:pt x="776" y="107"/>
                </a:lnTo>
                <a:lnTo>
                  <a:pt x="776" y="202"/>
                </a:lnTo>
                <a:lnTo>
                  <a:pt x="662" y="87"/>
                </a:lnTo>
                <a:lnTo>
                  <a:pt x="750" y="0"/>
                </a:lnTo>
                <a:close/>
              </a:path>
            </a:pathLst>
          </a:custGeom>
          <a:solidFill>
            <a:srgbClr val="246056"/>
          </a:solidFill>
          <a:ln>
            <a:noFill/>
          </a:ln>
          <a:extLst/>
        </p:spPr>
        <p:txBody>
          <a:bodyPr vert="horz" wrap="square" lIns="91424" tIns="45713" rIns="91424" bIns="45713" numCol="1" anchor="t" anchorCtr="0" compatLnSpc="1">
            <a:prstTxWarp prst="textNoShape">
              <a:avLst/>
            </a:prstTxWarp>
          </a:bodyPr>
          <a:lstStyle/>
          <a:p>
            <a:endParaRPr lang="zh-CN" altLang="en-US" sz="3199">
              <a:cs typeface="+mn-ea"/>
              <a:sym typeface="+mn-lt"/>
            </a:endParaRPr>
          </a:p>
        </p:txBody>
      </p:sp>
      <p:sp>
        <p:nvSpPr>
          <p:cNvPr id="5" name="Oval 2467"/>
          <p:cNvSpPr/>
          <p:nvPr/>
        </p:nvSpPr>
        <p:spPr>
          <a:xfrm flipH="1">
            <a:off x="8312860" y="2387757"/>
            <a:ext cx="2305539" cy="2289407"/>
          </a:xfrm>
          <a:prstGeom prst="ellipse">
            <a:avLst/>
          </a:prstGeom>
          <a:solidFill>
            <a:srgbClr val="246056"/>
          </a:solidFill>
          <a:ln w="25400" cap="flat" cmpd="sng" algn="ctr">
            <a:noFill/>
            <a:prstDash val="solid"/>
          </a:ln>
          <a:effectLst/>
        </p:spPr>
        <p:txBody>
          <a:bodyPr lIns="91424" tIns="45713" rIns="91424" bIns="45713" rtlCol="0" anchor="ctr"/>
          <a:lstStyle/>
          <a:p>
            <a:pPr algn="ctr" defTabSz="914224">
              <a:defRPr/>
            </a:pPr>
            <a:endParaRPr lang="en-US" sz="1866" kern="0" dirty="0">
              <a:solidFill>
                <a:sysClr val="window" lastClr="FFFFFF"/>
              </a:solidFill>
              <a:cs typeface="+mn-ea"/>
              <a:sym typeface="+mn-lt"/>
            </a:endParaRPr>
          </a:p>
        </p:txBody>
      </p:sp>
      <p:grpSp>
        <p:nvGrpSpPr>
          <p:cNvPr id="6" name="组合 258"/>
          <p:cNvGrpSpPr/>
          <p:nvPr/>
        </p:nvGrpSpPr>
        <p:grpSpPr>
          <a:xfrm>
            <a:off x="8792422" y="2811012"/>
            <a:ext cx="1415772" cy="1183386"/>
            <a:chOff x="1720010" y="3372704"/>
            <a:chExt cx="1416026" cy="1183385"/>
          </a:xfrm>
        </p:grpSpPr>
        <p:sp>
          <p:nvSpPr>
            <p:cNvPr id="7" name="TextBox 259"/>
            <p:cNvSpPr txBox="1"/>
            <p:nvPr/>
          </p:nvSpPr>
          <p:spPr>
            <a:xfrm>
              <a:off x="1720010" y="4217663"/>
              <a:ext cx="1416026" cy="338426"/>
            </a:xfrm>
            <a:prstGeom prst="rect">
              <a:avLst/>
            </a:prstGeom>
            <a:noFill/>
          </p:spPr>
          <p:txBody>
            <a:bodyPr wrap="none" rtlCol="0">
              <a:spAutoFit/>
            </a:bodyPr>
            <a:lstStyle/>
            <a:p>
              <a:pPr algn="r"/>
              <a:r>
                <a:rPr lang="zh-CN" altLang="en-US" sz="1599" dirty="0">
                  <a:solidFill>
                    <a:schemeClr val="bg1">
                      <a:lumMod val="95000"/>
                    </a:schemeClr>
                  </a:solidFill>
                  <a:latin typeface="微软雅黑" pitchFamily="34" charset="-122"/>
                  <a:ea typeface="微软雅黑" pitchFamily="34" charset="-122"/>
                  <a:cs typeface="+mn-ea"/>
                  <a:sym typeface="+mn-lt"/>
                </a:rPr>
                <a:t>点击输入标题</a:t>
              </a:r>
              <a:endParaRPr lang="en-US" altLang="zh-CN" sz="1599" dirty="0">
                <a:solidFill>
                  <a:schemeClr val="bg1">
                    <a:lumMod val="95000"/>
                  </a:schemeClr>
                </a:solidFill>
                <a:latin typeface="微软雅黑" pitchFamily="34" charset="-122"/>
                <a:ea typeface="微软雅黑" pitchFamily="34" charset="-122"/>
                <a:cs typeface="+mn-ea"/>
                <a:sym typeface="+mn-lt"/>
              </a:endParaRPr>
            </a:p>
          </p:txBody>
        </p:sp>
        <p:grpSp>
          <p:nvGrpSpPr>
            <p:cNvPr id="8" name="Group 63"/>
            <p:cNvGrpSpPr/>
            <p:nvPr/>
          </p:nvGrpSpPr>
          <p:grpSpPr>
            <a:xfrm>
              <a:off x="2059816" y="3372704"/>
              <a:ext cx="667037" cy="752359"/>
              <a:chOff x="5513440" y="1766202"/>
              <a:chExt cx="429274" cy="484183"/>
            </a:xfrm>
            <a:solidFill>
              <a:schemeClr val="bg1"/>
            </a:solidFill>
          </p:grpSpPr>
          <p:sp>
            <p:nvSpPr>
              <p:cNvPr id="9"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en-US" sz="3199">
                  <a:cs typeface="+mn-ea"/>
                  <a:sym typeface="+mn-lt"/>
                </a:endParaRPr>
              </a:p>
            </p:txBody>
          </p:sp>
          <p:sp>
            <p:nvSpPr>
              <p:cNvPr id="10"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en-US" sz="3199">
                  <a:cs typeface="+mn-ea"/>
                  <a:sym typeface="+mn-lt"/>
                </a:endParaRPr>
              </a:p>
            </p:txBody>
          </p:sp>
          <p:sp>
            <p:nvSpPr>
              <p:cNvPr id="11"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en-US" sz="3199">
                  <a:cs typeface="+mn-ea"/>
                  <a:sym typeface="+mn-lt"/>
                </a:endParaRPr>
              </a:p>
            </p:txBody>
          </p:sp>
        </p:grpSp>
      </p:grpSp>
      <p:grpSp>
        <p:nvGrpSpPr>
          <p:cNvPr id="12" name="组合 275"/>
          <p:cNvGrpSpPr/>
          <p:nvPr/>
        </p:nvGrpSpPr>
        <p:grpSpPr>
          <a:xfrm>
            <a:off x="5218855" y="1617823"/>
            <a:ext cx="1179788" cy="1026382"/>
            <a:chOff x="5232896" y="1917626"/>
            <a:chExt cx="1179999" cy="1026382"/>
          </a:xfrm>
        </p:grpSpPr>
        <p:sp>
          <p:nvSpPr>
            <p:cNvPr id="13" name="Freeform 27"/>
            <p:cNvSpPr>
              <a:spLocks/>
            </p:cNvSpPr>
            <p:nvPr/>
          </p:nvSpPr>
          <p:spPr bwMode="auto">
            <a:xfrm>
              <a:off x="5232896" y="1917626"/>
              <a:ext cx="1179999" cy="1026382"/>
            </a:xfrm>
            <a:custGeom>
              <a:avLst/>
              <a:gdLst>
                <a:gd name="T0" fmla="*/ 1133 w 1133"/>
                <a:gd name="T1" fmla="*/ 835 h 987"/>
                <a:gd name="T2" fmla="*/ 937 w 1133"/>
                <a:gd name="T3" fmla="*/ 710 h 987"/>
                <a:gd name="T4" fmla="*/ 987 w 1133"/>
                <a:gd name="T5" fmla="*/ 494 h 987"/>
                <a:gd name="T6" fmla="*/ 493 w 1133"/>
                <a:gd name="T7" fmla="*/ 0 h 987"/>
                <a:gd name="T8" fmla="*/ 0 w 1133"/>
                <a:gd name="T9" fmla="*/ 494 h 987"/>
                <a:gd name="T10" fmla="*/ 493 w 1133"/>
                <a:gd name="T11" fmla="*/ 987 h 987"/>
                <a:gd name="T12" fmla="*/ 849 w 1133"/>
                <a:gd name="T13" fmla="*/ 835 h 987"/>
                <a:gd name="T14" fmla="*/ 1133 w 1133"/>
                <a:gd name="T15" fmla="*/ 835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3" h="987">
                  <a:moveTo>
                    <a:pt x="1133" y="835"/>
                  </a:moveTo>
                  <a:cubicBezTo>
                    <a:pt x="937" y="710"/>
                    <a:pt x="937" y="710"/>
                    <a:pt x="937" y="710"/>
                  </a:cubicBezTo>
                  <a:cubicBezTo>
                    <a:pt x="969" y="645"/>
                    <a:pt x="987" y="571"/>
                    <a:pt x="987" y="494"/>
                  </a:cubicBezTo>
                  <a:cubicBezTo>
                    <a:pt x="987" y="221"/>
                    <a:pt x="766" y="0"/>
                    <a:pt x="493" y="0"/>
                  </a:cubicBezTo>
                  <a:cubicBezTo>
                    <a:pt x="221" y="0"/>
                    <a:pt x="0" y="221"/>
                    <a:pt x="0" y="494"/>
                  </a:cubicBezTo>
                  <a:cubicBezTo>
                    <a:pt x="0" y="766"/>
                    <a:pt x="221" y="987"/>
                    <a:pt x="493" y="987"/>
                  </a:cubicBezTo>
                  <a:cubicBezTo>
                    <a:pt x="633" y="987"/>
                    <a:pt x="759" y="929"/>
                    <a:pt x="849" y="835"/>
                  </a:cubicBezTo>
                  <a:lnTo>
                    <a:pt x="1133" y="835"/>
                  </a:lnTo>
                  <a:close/>
                </a:path>
              </a:pathLst>
            </a:custGeom>
            <a:solidFill>
              <a:srgbClr val="246056"/>
            </a:solidFill>
            <a:ln>
              <a:noFill/>
            </a:ln>
            <a:extLst/>
          </p:spPr>
          <p:txBody>
            <a:bodyPr vert="horz" wrap="square" lIns="121882" tIns="60941" rIns="121882" bIns="60941" numCol="1" anchor="t" anchorCtr="0" compatLnSpc="1">
              <a:prstTxWarp prst="textNoShape">
                <a:avLst/>
              </a:prstTxWarp>
            </a:bodyPr>
            <a:lstStyle/>
            <a:p>
              <a:endParaRPr lang="zh-CN" altLang="en-US" sz="3199">
                <a:cs typeface="+mn-ea"/>
                <a:sym typeface="+mn-lt"/>
              </a:endParaRPr>
            </a:p>
          </p:txBody>
        </p:sp>
        <p:sp>
          <p:nvSpPr>
            <p:cNvPr id="14" name="KSO_Shape"/>
            <p:cNvSpPr>
              <a:spLocks noChangeAspect="1"/>
            </p:cNvSpPr>
            <p:nvPr/>
          </p:nvSpPr>
          <p:spPr bwMode="auto">
            <a:xfrm>
              <a:off x="5577688" y="2151479"/>
              <a:ext cx="363552" cy="495302"/>
            </a:xfrm>
            <a:custGeom>
              <a:avLst/>
              <a:gdLst>
                <a:gd name="T0" fmla="*/ 659720 w 1122363"/>
                <a:gd name="T1" fmla="*/ 1061049 h 1531938"/>
                <a:gd name="T2" fmla="*/ 657679 w 1122363"/>
                <a:gd name="T3" fmla="*/ 1105186 h 1531938"/>
                <a:gd name="T4" fmla="*/ 613002 w 1122363"/>
                <a:gd name="T5" fmla="*/ 1132121 h 1531938"/>
                <a:gd name="T6" fmla="*/ 496276 w 1122363"/>
                <a:gd name="T7" fmla="*/ 860262 h 1531938"/>
                <a:gd name="T8" fmla="*/ 478065 w 1122363"/>
                <a:gd name="T9" fmla="*/ 820434 h 1531938"/>
                <a:gd name="T10" fmla="*/ 495593 w 1122363"/>
                <a:gd name="T11" fmla="*/ 792738 h 1531938"/>
                <a:gd name="T12" fmla="*/ 513236 w 1122363"/>
                <a:gd name="T13" fmla="*/ 692440 h 1531938"/>
                <a:gd name="T14" fmla="*/ 428226 w 1122363"/>
                <a:gd name="T15" fmla="*/ 723969 h 1531938"/>
                <a:gd name="T16" fmla="*/ 379486 w 1122363"/>
                <a:gd name="T17" fmla="*/ 771377 h 1531938"/>
                <a:gd name="T18" fmla="*/ 359537 w 1122363"/>
                <a:gd name="T19" fmla="*/ 859614 h 1531938"/>
                <a:gd name="T20" fmla="*/ 388554 w 1122363"/>
                <a:gd name="T21" fmla="*/ 929250 h 1531938"/>
                <a:gd name="T22" fmla="*/ 452482 w 1122363"/>
                <a:gd name="T23" fmla="*/ 975751 h 1531938"/>
                <a:gd name="T24" fmla="*/ 515503 w 1122363"/>
                <a:gd name="T25" fmla="*/ 1131583 h 1531938"/>
                <a:gd name="T26" fmla="*/ 419611 w 1122363"/>
                <a:gd name="T27" fmla="*/ 1093929 h 1531938"/>
                <a:gd name="T28" fmla="*/ 452255 w 1122363"/>
                <a:gd name="T29" fmla="*/ 1208705 h 1531938"/>
                <a:gd name="T30" fmla="*/ 616608 w 1122363"/>
                <a:gd name="T31" fmla="*/ 1227305 h 1531938"/>
                <a:gd name="T32" fmla="*/ 701392 w 1122363"/>
                <a:gd name="T33" fmla="*/ 1200993 h 1531938"/>
                <a:gd name="T34" fmla="*/ 755799 w 1122363"/>
                <a:gd name="T35" fmla="*/ 1155627 h 1531938"/>
                <a:gd name="T36" fmla="*/ 783682 w 1122363"/>
                <a:gd name="T37" fmla="*/ 1087805 h 1531938"/>
                <a:gd name="T38" fmla="*/ 769174 w 1122363"/>
                <a:gd name="T39" fmla="*/ 1001156 h 1531938"/>
                <a:gd name="T40" fmla="*/ 693004 w 1122363"/>
                <a:gd name="T41" fmla="*/ 932199 h 1531938"/>
                <a:gd name="T42" fmla="*/ 624543 w 1122363"/>
                <a:gd name="T43" fmla="*/ 792018 h 1531938"/>
                <a:gd name="T44" fmla="*/ 756025 w 1122363"/>
                <a:gd name="T45" fmla="*/ 858933 h 1531938"/>
                <a:gd name="T46" fmla="*/ 653106 w 1122363"/>
                <a:gd name="T47" fmla="*/ 698791 h 1531938"/>
                <a:gd name="T48" fmla="*/ 617515 w 1122363"/>
                <a:gd name="T49" fmla="*/ 373743 h 1531938"/>
                <a:gd name="T50" fmla="*/ 768267 w 1122363"/>
                <a:gd name="T51" fmla="*/ 414573 h 1531938"/>
                <a:gd name="T52" fmla="*/ 889095 w 1122363"/>
                <a:gd name="T53" fmla="*/ 508707 h 1531938"/>
                <a:gd name="T54" fmla="*/ 986347 w 1122363"/>
                <a:gd name="T55" fmla="*/ 659549 h 1531938"/>
                <a:gd name="T56" fmla="*/ 1066143 w 1122363"/>
                <a:gd name="T57" fmla="*/ 870048 h 1531938"/>
                <a:gd name="T58" fmla="*/ 1122136 w 1122363"/>
                <a:gd name="T59" fmla="*/ 1120922 h 1531938"/>
                <a:gd name="T60" fmla="*/ 1088812 w 1122363"/>
                <a:gd name="T61" fmla="*/ 1284920 h 1531938"/>
                <a:gd name="T62" fmla="*/ 987253 w 1122363"/>
                <a:gd name="T63" fmla="*/ 1407408 h 1531938"/>
                <a:gd name="T64" fmla="*/ 836275 w 1122363"/>
                <a:gd name="T65" fmla="*/ 1488160 h 1531938"/>
                <a:gd name="T66" fmla="*/ 653786 w 1122363"/>
                <a:gd name="T67" fmla="*/ 1527401 h 1531938"/>
                <a:gd name="T68" fmla="*/ 459056 w 1122363"/>
                <a:gd name="T69" fmla="*/ 1525133 h 1531938"/>
                <a:gd name="T70" fmla="*/ 274754 w 1122363"/>
                <a:gd name="T71" fmla="*/ 1477952 h 1531938"/>
                <a:gd name="T72" fmla="*/ 122868 w 1122363"/>
                <a:gd name="T73" fmla="*/ 1387674 h 1531938"/>
                <a:gd name="T74" fmla="*/ 25163 w 1122363"/>
                <a:gd name="T75" fmla="*/ 1257020 h 1531938"/>
                <a:gd name="T76" fmla="*/ 2947 w 1122363"/>
                <a:gd name="T77" fmla="*/ 1087805 h 1531938"/>
                <a:gd name="T78" fmla="*/ 101785 w 1122363"/>
                <a:gd name="T79" fmla="*/ 770469 h 1531938"/>
                <a:gd name="T80" fmla="*/ 185436 w 1122363"/>
                <a:gd name="T81" fmla="*/ 597625 h 1531938"/>
                <a:gd name="T82" fmla="*/ 291076 w 1122363"/>
                <a:gd name="T83" fmla="*/ 468105 h 1531938"/>
                <a:gd name="T84" fmla="*/ 429359 w 1122363"/>
                <a:gd name="T85" fmla="*/ 390529 h 1531938"/>
                <a:gd name="T86" fmla="*/ 479174 w 1122363"/>
                <a:gd name="T87" fmla="*/ 1591 h 1531938"/>
                <a:gd name="T88" fmla="*/ 551894 w 1122363"/>
                <a:gd name="T89" fmla="*/ 29995 h 1531938"/>
                <a:gd name="T90" fmla="*/ 625293 w 1122363"/>
                <a:gd name="T91" fmla="*/ 25905 h 1531938"/>
                <a:gd name="T92" fmla="*/ 709340 w 1122363"/>
                <a:gd name="T93" fmla="*/ 227 h 1531938"/>
                <a:gd name="T94" fmla="*/ 758726 w 1122363"/>
                <a:gd name="T95" fmla="*/ 27496 h 1531938"/>
                <a:gd name="T96" fmla="*/ 796785 w 1122363"/>
                <a:gd name="T97" fmla="*/ 126571 h 1531938"/>
                <a:gd name="T98" fmla="*/ 842547 w 1122363"/>
                <a:gd name="T99" fmla="*/ 132706 h 1531938"/>
                <a:gd name="T100" fmla="*/ 877887 w 1122363"/>
                <a:gd name="T101" fmla="*/ 128389 h 1531938"/>
                <a:gd name="T102" fmla="*/ 854327 w 1122363"/>
                <a:gd name="T103" fmla="*/ 210421 h 1531938"/>
                <a:gd name="T104" fmla="*/ 786364 w 1122363"/>
                <a:gd name="T105" fmla="*/ 279955 h 1531938"/>
                <a:gd name="T106" fmla="*/ 671961 w 1122363"/>
                <a:gd name="T107" fmla="*/ 339492 h 1531938"/>
                <a:gd name="T108" fmla="*/ 528333 w 1122363"/>
                <a:gd name="T109" fmla="*/ 325403 h 1531938"/>
                <a:gd name="T110" fmla="*/ 445646 w 1122363"/>
                <a:gd name="T111" fmla="*/ 337219 h 1531938"/>
                <a:gd name="T112" fmla="*/ 251726 w 1122363"/>
                <a:gd name="T113" fmla="*/ 176563 h 1531938"/>
                <a:gd name="T114" fmla="*/ 329656 w 1122363"/>
                <a:gd name="T115" fmla="*/ 137024 h 1531938"/>
                <a:gd name="T116" fmla="*/ 389916 w 1122363"/>
                <a:gd name="T117" fmla="*/ 127934 h 1531938"/>
                <a:gd name="T118" fmla="*/ 417101 w 1122363"/>
                <a:gd name="T119" fmla="*/ 43857 h 153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sz="3199">
                <a:solidFill>
                  <a:schemeClr val="bg1">
                    <a:lumMod val="50000"/>
                  </a:schemeClr>
                </a:solidFill>
                <a:cs typeface="+mn-ea"/>
                <a:sym typeface="+mn-lt"/>
              </a:endParaRPr>
            </a:p>
          </p:txBody>
        </p:sp>
      </p:grpSp>
      <p:grpSp>
        <p:nvGrpSpPr>
          <p:cNvPr id="15" name="组合 278"/>
          <p:cNvGrpSpPr/>
          <p:nvPr/>
        </p:nvGrpSpPr>
        <p:grpSpPr>
          <a:xfrm>
            <a:off x="4497117" y="2975910"/>
            <a:ext cx="1259982" cy="1026382"/>
            <a:chOff x="4511031" y="3275712"/>
            <a:chExt cx="1260207" cy="1026382"/>
          </a:xfrm>
        </p:grpSpPr>
        <p:sp>
          <p:nvSpPr>
            <p:cNvPr id="16" name="Freeform 26"/>
            <p:cNvSpPr>
              <a:spLocks/>
            </p:cNvSpPr>
            <p:nvPr/>
          </p:nvSpPr>
          <p:spPr bwMode="auto">
            <a:xfrm>
              <a:off x="4511031" y="3275712"/>
              <a:ext cx="1260207" cy="1026382"/>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rgbClr val="246056"/>
            </a:solidFill>
            <a:ln>
              <a:noFill/>
            </a:ln>
            <a:extLst/>
          </p:spPr>
          <p:txBody>
            <a:bodyPr vert="horz" wrap="square" lIns="121882" tIns="60941" rIns="121882" bIns="60941" numCol="1" anchor="t" anchorCtr="0" compatLnSpc="1">
              <a:prstTxWarp prst="textNoShape">
                <a:avLst/>
              </a:prstTxWarp>
            </a:bodyPr>
            <a:lstStyle/>
            <a:p>
              <a:endParaRPr lang="zh-CN" altLang="en-US" sz="3199">
                <a:cs typeface="+mn-ea"/>
                <a:sym typeface="+mn-lt"/>
              </a:endParaRPr>
            </a:p>
          </p:txBody>
        </p:sp>
        <p:grpSp>
          <p:nvGrpSpPr>
            <p:cNvPr id="17" name="组合 280"/>
            <p:cNvGrpSpPr/>
            <p:nvPr/>
          </p:nvGrpSpPr>
          <p:grpSpPr>
            <a:xfrm>
              <a:off x="4705983" y="3473671"/>
              <a:ext cx="646784" cy="631384"/>
              <a:chOff x="4394819" y="2344552"/>
              <a:chExt cx="3402363" cy="3321353"/>
            </a:xfrm>
            <a:solidFill>
              <a:schemeClr val="bg1"/>
            </a:solidFill>
          </p:grpSpPr>
          <p:sp>
            <p:nvSpPr>
              <p:cNvPr id="18" name="Freeform 5"/>
              <p:cNvSpPr>
                <a:spLocks/>
              </p:cNvSpPr>
              <p:nvPr/>
            </p:nvSpPr>
            <p:spPr bwMode="auto">
              <a:xfrm>
                <a:off x="4455435" y="2344552"/>
                <a:ext cx="2644823" cy="2629649"/>
              </a:xfrm>
              <a:custGeom>
                <a:avLst/>
                <a:gdLst>
                  <a:gd name="T0" fmla="*/ 2100 w 2100"/>
                  <a:gd name="T1" fmla="*/ 630 h 2147"/>
                  <a:gd name="T2" fmla="*/ 634 w 2100"/>
                  <a:gd name="T3" fmla="*/ 510 h 2147"/>
                  <a:gd name="T4" fmla="*/ 1574 w 2100"/>
                  <a:gd name="T5" fmla="*/ 1621 h 2147"/>
                  <a:gd name="T6" fmla="*/ 991 w 2100"/>
                  <a:gd name="T7" fmla="*/ 1572 h 2147"/>
                  <a:gd name="T8" fmla="*/ 2100 w 2100"/>
                  <a:gd name="T9" fmla="*/ 630 h 2147"/>
                </a:gdLst>
                <a:ahLst/>
                <a:cxnLst>
                  <a:cxn ang="0">
                    <a:pos x="T0" y="T1"/>
                  </a:cxn>
                  <a:cxn ang="0">
                    <a:pos x="T2" y="T3"/>
                  </a:cxn>
                  <a:cxn ang="0">
                    <a:pos x="T4" y="T5"/>
                  </a:cxn>
                  <a:cxn ang="0">
                    <a:pos x="T6" y="T7"/>
                  </a:cxn>
                  <a:cxn ang="0">
                    <a:pos x="T8" y="T9"/>
                  </a:cxn>
                </a:cxnLst>
                <a:rect l="0" t="0" r="r" b="b"/>
                <a:pathLst>
                  <a:path w="2100" h="2147">
                    <a:moveTo>
                      <a:pt x="2100" y="630"/>
                    </a:moveTo>
                    <a:cubicBezTo>
                      <a:pt x="1728" y="193"/>
                      <a:pt x="1072" y="139"/>
                      <a:pt x="634" y="510"/>
                    </a:cubicBezTo>
                    <a:cubicBezTo>
                      <a:pt x="0" y="1047"/>
                      <a:pt x="953" y="2147"/>
                      <a:pt x="1574" y="1621"/>
                    </a:cubicBezTo>
                    <a:cubicBezTo>
                      <a:pt x="1400" y="1768"/>
                      <a:pt x="1139" y="1747"/>
                      <a:pt x="991" y="1572"/>
                    </a:cubicBezTo>
                    <a:cubicBezTo>
                      <a:pt x="466" y="952"/>
                      <a:pt x="1563" y="0"/>
                      <a:pt x="2100" y="630"/>
                    </a:cubicBezTo>
                    <a:close/>
                  </a:path>
                </a:pathLst>
              </a:custGeom>
              <a:grpFill/>
              <a:ln>
                <a:noFill/>
              </a:ln>
            </p:spPr>
            <p:txBody>
              <a:bodyPr vert="horz" wrap="square" lIns="121882" tIns="60941" rIns="121882" bIns="60941" numCol="1" anchor="t" anchorCtr="0" compatLnSpc="1">
                <a:prstTxWarp prst="textNoShape">
                  <a:avLst/>
                </a:prstTxWarp>
              </a:bodyPr>
              <a:lstStyle/>
              <a:p>
                <a:endParaRPr lang="en-US" sz="3199">
                  <a:cs typeface="+mn-ea"/>
                  <a:sym typeface="+mn-lt"/>
                </a:endParaRPr>
              </a:p>
            </p:txBody>
          </p:sp>
          <p:sp>
            <p:nvSpPr>
              <p:cNvPr id="19" name="Freeform 6"/>
              <p:cNvSpPr>
                <a:spLocks/>
              </p:cNvSpPr>
              <p:nvPr/>
            </p:nvSpPr>
            <p:spPr bwMode="auto">
              <a:xfrm>
                <a:off x="5099786" y="2405315"/>
                <a:ext cx="2697396" cy="2568886"/>
              </a:xfrm>
              <a:custGeom>
                <a:avLst/>
                <a:gdLst>
                  <a:gd name="T0" fmla="*/ 1521 w 2142"/>
                  <a:gd name="T1" fmla="*/ 2097 h 2097"/>
                  <a:gd name="T2" fmla="*/ 1637 w 2142"/>
                  <a:gd name="T3" fmla="*/ 634 h 2097"/>
                  <a:gd name="T4" fmla="*/ 526 w 2142"/>
                  <a:gd name="T5" fmla="*/ 1574 h 2097"/>
                  <a:gd name="T6" fmla="*/ 575 w 2142"/>
                  <a:gd name="T7" fmla="*/ 991 h 2097"/>
                  <a:gd name="T8" fmla="*/ 1521 w 2142"/>
                  <a:gd name="T9" fmla="*/ 2097 h 2097"/>
                </a:gdLst>
                <a:ahLst/>
                <a:cxnLst>
                  <a:cxn ang="0">
                    <a:pos x="T0" y="T1"/>
                  </a:cxn>
                  <a:cxn ang="0">
                    <a:pos x="T2" y="T3"/>
                  </a:cxn>
                  <a:cxn ang="0">
                    <a:pos x="T4" y="T5"/>
                  </a:cxn>
                  <a:cxn ang="0">
                    <a:pos x="T6" y="T7"/>
                  </a:cxn>
                  <a:cxn ang="0">
                    <a:pos x="T8" y="T9"/>
                  </a:cxn>
                </a:cxnLst>
                <a:rect l="0" t="0" r="r" b="b"/>
                <a:pathLst>
                  <a:path w="2142" h="2097">
                    <a:moveTo>
                      <a:pt x="1521" y="2097"/>
                    </a:moveTo>
                    <a:cubicBezTo>
                      <a:pt x="1954" y="1724"/>
                      <a:pt x="2007" y="1071"/>
                      <a:pt x="1637" y="634"/>
                    </a:cubicBezTo>
                    <a:cubicBezTo>
                      <a:pt x="1100" y="0"/>
                      <a:pt x="0" y="953"/>
                      <a:pt x="526" y="1574"/>
                    </a:cubicBezTo>
                    <a:cubicBezTo>
                      <a:pt x="379" y="1400"/>
                      <a:pt x="400" y="1139"/>
                      <a:pt x="575" y="991"/>
                    </a:cubicBezTo>
                    <a:cubicBezTo>
                      <a:pt x="1194" y="467"/>
                      <a:pt x="2142" y="1558"/>
                      <a:pt x="1521" y="2097"/>
                    </a:cubicBezTo>
                    <a:close/>
                  </a:path>
                </a:pathLst>
              </a:custGeom>
              <a:grpFill/>
              <a:ln>
                <a:noFill/>
              </a:ln>
            </p:spPr>
            <p:txBody>
              <a:bodyPr vert="horz" wrap="square" lIns="121882" tIns="60941" rIns="121882" bIns="60941" numCol="1" anchor="t" anchorCtr="0" compatLnSpc="1">
                <a:prstTxWarp prst="textNoShape">
                  <a:avLst/>
                </a:prstTxWarp>
              </a:bodyPr>
              <a:lstStyle/>
              <a:p>
                <a:endParaRPr lang="en-US" sz="3199">
                  <a:cs typeface="+mn-ea"/>
                  <a:sym typeface="+mn-lt"/>
                </a:endParaRPr>
              </a:p>
            </p:txBody>
          </p:sp>
          <p:sp>
            <p:nvSpPr>
              <p:cNvPr id="20" name="Freeform 7"/>
              <p:cNvSpPr>
                <a:spLocks/>
              </p:cNvSpPr>
              <p:nvPr/>
            </p:nvSpPr>
            <p:spPr bwMode="auto">
              <a:xfrm>
                <a:off x="4394819" y="3056411"/>
                <a:ext cx="2705438" cy="2573699"/>
              </a:xfrm>
              <a:custGeom>
                <a:avLst/>
                <a:gdLst>
                  <a:gd name="T0" fmla="*/ 633 w 2148"/>
                  <a:gd name="T1" fmla="*/ 0 h 2101"/>
                  <a:gd name="T2" fmla="*/ 512 w 2148"/>
                  <a:gd name="T3" fmla="*/ 1467 h 2101"/>
                  <a:gd name="T4" fmla="*/ 1623 w 2148"/>
                  <a:gd name="T5" fmla="*/ 527 h 2101"/>
                  <a:gd name="T6" fmla="*/ 1574 w 2148"/>
                  <a:gd name="T7" fmla="*/ 1110 h 2101"/>
                  <a:gd name="T8" fmla="*/ 633 w 2148"/>
                  <a:gd name="T9" fmla="*/ 0 h 2101"/>
                </a:gdLst>
                <a:ahLst/>
                <a:cxnLst>
                  <a:cxn ang="0">
                    <a:pos x="T0" y="T1"/>
                  </a:cxn>
                  <a:cxn ang="0">
                    <a:pos x="T2" y="T3"/>
                  </a:cxn>
                  <a:cxn ang="0">
                    <a:pos x="T4" y="T5"/>
                  </a:cxn>
                  <a:cxn ang="0">
                    <a:pos x="T6" y="T7"/>
                  </a:cxn>
                  <a:cxn ang="0">
                    <a:pos x="T8" y="T9"/>
                  </a:cxn>
                </a:cxnLst>
                <a:rect l="0" t="0" r="r" b="b"/>
                <a:pathLst>
                  <a:path w="2148" h="2101">
                    <a:moveTo>
                      <a:pt x="633" y="0"/>
                    </a:moveTo>
                    <a:cubicBezTo>
                      <a:pt x="195" y="371"/>
                      <a:pt x="140" y="1028"/>
                      <a:pt x="512" y="1467"/>
                    </a:cubicBezTo>
                    <a:cubicBezTo>
                      <a:pt x="1048" y="2101"/>
                      <a:pt x="2148" y="1148"/>
                      <a:pt x="1623" y="527"/>
                    </a:cubicBezTo>
                    <a:cubicBezTo>
                      <a:pt x="1770" y="701"/>
                      <a:pt x="1748" y="962"/>
                      <a:pt x="1574" y="1110"/>
                    </a:cubicBezTo>
                    <a:cubicBezTo>
                      <a:pt x="953" y="1636"/>
                      <a:pt x="0" y="536"/>
                      <a:pt x="633"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en-US" sz="3199">
                  <a:cs typeface="+mn-ea"/>
                  <a:sym typeface="+mn-lt"/>
                </a:endParaRPr>
              </a:p>
            </p:txBody>
          </p:sp>
          <p:sp>
            <p:nvSpPr>
              <p:cNvPr id="21" name="Freeform 8"/>
              <p:cNvSpPr>
                <a:spLocks/>
              </p:cNvSpPr>
              <p:nvPr/>
            </p:nvSpPr>
            <p:spPr bwMode="auto">
              <a:xfrm>
                <a:off x="5091744" y="3041671"/>
                <a:ext cx="2641111" cy="2624234"/>
              </a:xfrm>
              <a:custGeom>
                <a:avLst/>
                <a:gdLst>
                  <a:gd name="T0" fmla="*/ 0 w 2097"/>
                  <a:gd name="T1" fmla="*/ 1520 h 2142"/>
                  <a:gd name="T2" fmla="*/ 1463 w 2097"/>
                  <a:gd name="T3" fmla="*/ 1636 h 2142"/>
                  <a:gd name="T4" fmla="*/ 523 w 2097"/>
                  <a:gd name="T5" fmla="*/ 525 h 2142"/>
                  <a:gd name="T6" fmla="*/ 1106 w 2097"/>
                  <a:gd name="T7" fmla="*/ 574 h 2142"/>
                  <a:gd name="T8" fmla="*/ 0 w 2097"/>
                  <a:gd name="T9" fmla="*/ 1520 h 2142"/>
                </a:gdLst>
                <a:ahLst/>
                <a:cxnLst>
                  <a:cxn ang="0">
                    <a:pos x="T0" y="T1"/>
                  </a:cxn>
                  <a:cxn ang="0">
                    <a:pos x="T2" y="T3"/>
                  </a:cxn>
                  <a:cxn ang="0">
                    <a:pos x="T4" y="T5"/>
                  </a:cxn>
                  <a:cxn ang="0">
                    <a:pos x="T6" y="T7"/>
                  </a:cxn>
                  <a:cxn ang="0">
                    <a:pos x="T8" y="T9"/>
                  </a:cxn>
                </a:cxnLst>
                <a:rect l="0" t="0" r="r" b="b"/>
                <a:pathLst>
                  <a:path w="2097" h="2142">
                    <a:moveTo>
                      <a:pt x="0" y="1520"/>
                    </a:moveTo>
                    <a:cubicBezTo>
                      <a:pt x="373" y="1954"/>
                      <a:pt x="1026" y="2006"/>
                      <a:pt x="1463" y="1636"/>
                    </a:cubicBezTo>
                    <a:cubicBezTo>
                      <a:pt x="2097" y="1100"/>
                      <a:pt x="1144" y="0"/>
                      <a:pt x="523" y="525"/>
                    </a:cubicBezTo>
                    <a:cubicBezTo>
                      <a:pt x="697" y="378"/>
                      <a:pt x="958" y="400"/>
                      <a:pt x="1106" y="574"/>
                    </a:cubicBezTo>
                    <a:cubicBezTo>
                      <a:pt x="1630" y="1193"/>
                      <a:pt x="539" y="2142"/>
                      <a:pt x="0" y="1520"/>
                    </a:cubicBezTo>
                    <a:close/>
                  </a:path>
                </a:pathLst>
              </a:custGeom>
              <a:grpFill/>
              <a:ln>
                <a:noFill/>
              </a:ln>
            </p:spPr>
            <p:txBody>
              <a:bodyPr vert="horz" wrap="square" lIns="121882" tIns="60941" rIns="121882" bIns="60941" numCol="1" anchor="t" anchorCtr="0" compatLnSpc="1">
                <a:prstTxWarp prst="textNoShape">
                  <a:avLst/>
                </a:prstTxWarp>
              </a:bodyPr>
              <a:lstStyle/>
              <a:p>
                <a:endParaRPr lang="en-US" sz="3199">
                  <a:cs typeface="+mn-ea"/>
                  <a:sym typeface="+mn-lt"/>
                </a:endParaRPr>
              </a:p>
            </p:txBody>
          </p:sp>
        </p:grpSp>
      </p:grpSp>
      <p:grpSp>
        <p:nvGrpSpPr>
          <p:cNvPr id="22" name="组合 289"/>
          <p:cNvGrpSpPr/>
          <p:nvPr/>
        </p:nvGrpSpPr>
        <p:grpSpPr>
          <a:xfrm>
            <a:off x="5235583" y="4384487"/>
            <a:ext cx="1179788" cy="1026382"/>
            <a:chOff x="5249628" y="4684290"/>
            <a:chExt cx="1179999" cy="1026382"/>
          </a:xfrm>
        </p:grpSpPr>
        <p:sp>
          <p:nvSpPr>
            <p:cNvPr id="23" name="Freeform 28"/>
            <p:cNvSpPr>
              <a:spLocks/>
            </p:cNvSpPr>
            <p:nvPr/>
          </p:nvSpPr>
          <p:spPr bwMode="auto">
            <a:xfrm>
              <a:off x="5249628" y="4684290"/>
              <a:ext cx="1179999" cy="1026382"/>
            </a:xfrm>
            <a:custGeom>
              <a:avLst/>
              <a:gdLst>
                <a:gd name="T0" fmla="*/ 1133 w 1133"/>
                <a:gd name="T1" fmla="*/ 151 h 986"/>
                <a:gd name="T2" fmla="*/ 849 w 1133"/>
                <a:gd name="T3" fmla="*/ 151 h 986"/>
                <a:gd name="T4" fmla="*/ 493 w 1133"/>
                <a:gd name="T5" fmla="*/ 0 h 986"/>
                <a:gd name="T6" fmla="*/ 0 w 1133"/>
                <a:gd name="T7" fmla="*/ 493 h 986"/>
                <a:gd name="T8" fmla="*/ 493 w 1133"/>
                <a:gd name="T9" fmla="*/ 986 h 986"/>
                <a:gd name="T10" fmla="*/ 987 w 1133"/>
                <a:gd name="T11" fmla="*/ 493 h 986"/>
                <a:gd name="T12" fmla="*/ 937 w 1133"/>
                <a:gd name="T13" fmla="*/ 277 h 986"/>
                <a:gd name="T14" fmla="*/ 1133 w 1133"/>
                <a:gd name="T15" fmla="*/ 151 h 9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3" h="986">
                  <a:moveTo>
                    <a:pt x="1133" y="151"/>
                  </a:moveTo>
                  <a:cubicBezTo>
                    <a:pt x="849" y="151"/>
                    <a:pt x="849" y="151"/>
                    <a:pt x="849" y="151"/>
                  </a:cubicBezTo>
                  <a:cubicBezTo>
                    <a:pt x="759" y="58"/>
                    <a:pt x="633" y="0"/>
                    <a:pt x="493" y="0"/>
                  </a:cubicBezTo>
                  <a:cubicBezTo>
                    <a:pt x="221" y="0"/>
                    <a:pt x="0" y="220"/>
                    <a:pt x="0" y="493"/>
                  </a:cubicBezTo>
                  <a:cubicBezTo>
                    <a:pt x="0" y="765"/>
                    <a:pt x="221" y="986"/>
                    <a:pt x="493" y="986"/>
                  </a:cubicBezTo>
                  <a:cubicBezTo>
                    <a:pt x="766" y="986"/>
                    <a:pt x="987" y="765"/>
                    <a:pt x="987" y="493"/>
                  </a:cubicBezTo>
                  <a:cubicBezTo>
                    <a:pt x="987" y="415"/>
                    <a:pt x="969" y="342"/>
                    <a:pt x="937" y="277"/>
                  </a:cubicBezTo>
                  <a:lnTo>
                    <a:pt x="1133" y="151"/>
                  </a:lnTo>
                  <a:close/>
                </a:path>
              </a:pathLst>
            </a:custGeom>
            <a:solidFill>
              <a:srgbClr val="246056"/>
            </a:solidFill>
            <a:ln>
              <a:noFill/>
            </a:ln>
            <a:extLst/>
          </p:spPr>
          <p:txBody>
            <a:bodyPr vert="horz" wrap="square" lIns="121882" tIns="60941" rIns="121882" bIns="60941" numCol="1" anchor="t" anchorCtr="0" compatLnSpc="1">
              <a:prstTxWarp prst="textNoShape">
                <a:avLst/>
              </a:prstTxWarp>
            </a:bodyPr>
            <a:lstStyle/>
            <a:p>
              <a:endParaRPr lang="zh-CN" altLang="en-US" sz="3199">
                <a:cs typeface="+mn-ea"/>
                <a:sym typeface="+mn-lt"/>
              </a:endParaRPr>
            </a:p>
          </p:txBody>
        </p:sp>
        <p:sp>
          <p:nvSpPr>
            <p:cNvPr id="24" name="Freeform 58"/>
            <p:cNvSpPr>
              <a:spLocks noEditPoints="1"/>
            </p:cNvSpPr>
            <p:nvPr/>
          </p:nvSpPr>
          <p:spPr bwMode="auto">
            <a:xfrm>
              <a:off x="5577688" y="4976966"/>
              <a:ext cx="434597" cy="382196"/>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solidFill>
            <a:ln>
              <a:noFill/>
            </a:ln>
            <a:extLst/>
          </p:spPr>
          <p:txBody>
            <a:bodyPr vert="horz" wrap="square" lIns="121882" tIns="60941" rIns="121882" bIns="60941" numCol="1" anchor="t" anchorCtr="0" compatLnSpc="1">
              <a:prstTxWarp prst="textNoShape">
                <a:avLst/>
              </a:prstTxWarp>
            </a:bodyPr>
            <a:lstStyle/>
            <a:p>
              <a:endParaRPr lang="en-AU" sz="3199">
                <a:cs typeface="+mn-ea"/>
                <a:sym typeface="+mn-lt"/>
              </a:endParaRPr>
            </a:p>
          </p:txBody>
        </p:sp>
      </p:grpSp>
      <p:grpSp>
        <p:nvGrpSpPr>
          <p:cNvPr id="25" name="组合 292"/>
          <p:cNvGrpSpPr/>
          <p:nvPr/>
        </p:nvGrpSpPr>
        <p:grpSpPr>
          <a:xfrm>
            <a:off x="1689975" y="1617555"/>
            <a:ext cx="3459560" cy="969792"/>
            <a:chOff x="1701405" y="2036835"/>
            <a:chExt cx="3460177" cy="969793"/>
          </a:xfrm>
        </p:grpSpPr>
        <p:sp>
          <p:nvSpPr>
            <p:cNvPr id="26" name="Rectangle 24"/>
            <p:cNvSpPr/>
            <p:nvPr/>
          </p:nvSpPr>
          <p:spPr>
            <a:xfrm>
              <a:off x="2562041" y="2036835"/>
              <a:ext cx="2527267" cy="338426"/>
            </a:xfrm>
            <a:prstGeom prst="rect">
              <a:avLst/>
            </a:prstGeom>
          </p:spPr>
          <p:txBody>
            <a:bodyPr wrap="square">
              <a:spAutoFit/>
            </a:bodyPr>
            <a:lstStyle/>
            <a:p>
              <a:pPr algn="r"/>
              <a:r>
                <a:rPr lang="zh-CN" altLang="en-US" sz="1599" b="1" dirty="0">
                  <a:solidFill>
                    <a:schemeClr val="tx1">
                      <a:lumMod val="75000"/>
                      <a:lumOff val="25000"/>
                    </a:schemeClr>
                  </a:solidFill>
                  <a:latin typeface="微软雅黑" pitchFamily="34" charset="-122"/>
                  <a:ea typeface="微软雅黑" pitchFamily="34" charset="-122"/>
                  <a:cs typeface="+mn-ea"/>
                  <a:sym typeface="+mn-lt"/>
                </a:rPr>
                <a:t>紧扣大纲</a:t>
              </a:r>
              <a:endParaRPr lang="en-US" altLang="zh-CN" sz="1599" b="1"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7" name="矩形 26"/>
            <p:cNvSpPr/>
            <p:nvPr/>
          </p:nvSpPr>
          <p:spPr>
            <a:xfrm>
              <a:off x="1701405" y="2360296"/>
              <a:ext cx="3460177" cy="646332"/>
            </a:xfrm>
            <a:prstGeom prst="rect">
              <a:avLst/>
            </a:prstGeom>
          </p:spPr>
          <p:txBody>
            <a:bodyPr wrap="square">
              <a:spAutoFit/>
            </a:bodyPr>
            <a:lstStyle/>
            <a:p>
              <a:pPr algn="r"/>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make it into a film a wider field</a:t>
              </a:r>
            </a:p>
          </p:txBody>
        </p:sp>
      </p:grpSp>
      <p:grpSp>
        <p:nvGrpSpPr>
          <p:cNvPr id="28" name="组合 295"/>
          <p:cNvGrpSpPr/>
          <p:nvPr/>
        </p:nvGrpSpPr>
        <p:grpSpPr>
          <a:xfrm>
            <a:off x="940713" y="3078271"/>
            <a:ext cx="3459560" cy="969791"/>
            <a:chOff x="1701405" y="2036835"/>
            <a:chExt cx="3460177" cy="969792"/>
          </a:xfrm>
        </p:grpSpPr>
        <p:sp>
          <p:nvSpPr>
            <p:cNvPr id="29" name="Rectangle 24"/>
            <p:cNvSpPr/>
            <p:nvPr/>
          </p:nvSpPr>
          <p:spPr>
            <a:xfrm>
              <a:off x="2562041" y="2036835"/>
              <a:ext cx="2527267" cy="338426"/>
            </a:xfrm>
            <a:prstGeom prst="rect">
              <a:avLst/>
            </a:prstGeom>
          </p:spPr>
          <p:txBody>
            <a:bodyPr wrap="square">
              <a:spAutoFit/>
            </a:bodyPr>
            <a:lstStyle/>
            <a:p>
              <a:pPr algn="r"/>
              <a:r>
                <a:rPr lang="zh-CN" altLang="en-US" sz="1599" b="1" dirty="0">
                  <a:solidFill>
                    <a:schemeClr val="tx1">
                      <a:lumMod val="75000"/>
                      <a:lumOff val="25000"/>
                    </a:schemeClr>
                  </a:solidFill>
                  <a:latin typeface="微软雅黑" pitchFamily="34" charset="-122"/>
                  <a:ea typeface="微软雅黑" pitchFamily="34" charset="-122"/>
                  <a:cs typeface="+mn-ea"/>
                  <a:sym typeface="+mn-lt"/>
                </a:rPr>
                <a:t>紧贴专业</a:t>
              </a:r>
              <a:endParaRPr lang="en-US" altLang="zh-CN" sz="1599" b="1" dirty="0">
                <a:solidFill>
                  <a:schemeClr val="tx1">
                    <a:lumMod val="75000"/>
                    <a:lumOff val="25000"/>
                  </a:schemeClr>
                </a:solidFill>
                <a:latin typeface="微软雅黑" pitchFamily="34" charset="-122"/>
                <a:ea typeface="微软雅黑" pitchFamily="34" charset="-122"/>
                <a:cs typeface="+mn-ea"/>
                <a:sym typeface="+mn-lt"/>
              </a:endParaRPr>
            </a:p>
          </p:txBody>
        </p:sp>
        <p:sp>
          <p:nvSpPr>
            <p:cNvPr id="30" name="矩形 29"/>
            <p:cNvSpPr/>
            <p:nvPr/>
          </p:nvSpPr>
          <p:spPr>
            <a:xfrm>
              <a:off x="1701405" y="2360295"/>
              <a:ext cx="3460177" cy="646332"/>
            </a:xfrm>
            <a:prstGeom prst="rect">
              <a:avLst/>
            </a:prstGeom>
          </p:spPr>
          <p:txBody>
            <a:bodyPr wrap="square">
              <a:spAutoFit/>
            </a:bodyPr>
            <a:lstStyle/>
            <a:p>
              <a:pPr algn="r"/>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make it into a film a wider field</a:t>
              </a:r>
            </a:p>
          </p:txBody>
        </p:sp>
      </p:grpSp>
      <p:grpSp>
        <p:nvGrpSpPr>
          <p:cNvPr id="31" name="组合 301"/>
          <p:cNvGrpSpPr/>
          <p:nvPr/>
        </p:nvGrpSpPr>
        <p:grpSpPr>
          <a:xfrm>
            <a:off x="1689975" y="4481891"/>
            <a:ext cx="3459560" cy="969791"/>
            <a:chOff x="1701405" y="2036835"/>
            <a:chExt cx="3460177" cy="969792"/>
          </a:xfrm>
        </p:grpSpPr>
        <p:sp>
          <p:nvSpPr>
            <p:cNvPr id="32" name="Rectangle 24"/>
            <p:cNvSpPr/>
            <p:nvPr/>
          </p:nvSpPr>
          <p:spPr>
            <a:xfrm>
              <a:off x="2562041" y="2036835"/>
              <a:ext cx="2527267" cy="338426"/>
            </a:xfrm>
            <a:prstGeom prst="rect">
              <a:avLst/>
            </a:prstGeom>
          </p:spPr>
          <p:txBody>
            <a:bodyPr wrap="square">
              <a:spAutoFit/>
            </a:bodyPr>
            <a:lstStyle/>
            <a:p>
              <a:pPr algn="r"/>
              <a:r>
                <a:rPr lang="zh-CN" altLang="en-US" sz="1599" b="1" dirty="0">
                  <a:solidFill>
                    <a:schemeClr val="tx1">
                      <a:lumMod val="75000"/>
                      <a:lumOff val="25000"/>
                    </a:schemeClr>
                  </a:solidFill>
                  <a:latin typeface="微软雅黑" pitchFamily="34" charset="-122"/>
                  <a:ea typeface="微软雅黑" pitchFamily="34" charset="-122"/>
                  <a:cs typeface="+mn-ea"/>
                  <a:sym typeface="+mn-lt"/>
                </a:rPr>
                <a:t>灵活应用</a:t>
              </a:r>
              <a:endParaRPr lang="en-US" altLang="zh-CN" sz="1599" b="1" dirty="0">
                <a:solidFill>
                  <a:schemeClr val="tx1">
                    <a:lumMod val="75000"/>
                    <a:lumOff val="25000"/>
                  </a:schemeClr>
                </a:solidFill>
                <a:latin typeface="微软雅黑" pitchFamily="34" charset="-122"/>
                <a:ea typeface="微软雅黑" pitchFamily="34" charset="-122"/>
                <a:cs typeface="+mn-ea"/>
                <a:sym typeface="+mn-lt"/>
              </a:endParaRPr>
            </a:p>
          </p:txBody>
        </p:sp>
        <p:sp>
          <p:nvSpPr>
            <p:cNvPr id="33" name="矩形 32"/>
            <p:cNvSpPr/>
            <p:nvPr/>
          </p:nvSpPr>
          <p:spPr>
            <a:xfrm>
              <a:off x="1701405" y="2360295"/>
              <a:ext cx="3460177" cy="646332"/>
            </a:xfrm>
            <a:prstGeom prst="rect">
              <a:avLst/>
            </a:prstGeom>
          </p:spPr>
          <p:txBody>
            <a:bodyPr wrap="square">
              <a:spAutoFit/>
            </a:bodyPr>
            <a:lstStyle/>
            <a:p>
              <a:pPr algn="r"/>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make it into a film a wider field</a:t>
              </a:r>
            </a:p>
          </p:txBody>
        </p:sp>
      </p:grpSp>
    </p:spTree>
    <p:extLst>
      <p:ext uri="{BB962C8B-B14F-4D97-AF65-F5344CB8AC3E}">
        <p14:creationId xmlns:p14="http://schemas.microsoft.com/office/powerpoint/2010/main" xmlns="" val="362774347"/>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par>
                                <p:cTn id="23" presetID="53" presetClass="entr" presetSubtype="16"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par>
                                <p:cTn id="28" presetID="53" presetClass="entr" presetSubtype="16"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par>
                          <p:cTn id="33" fill="hold">
                            <p:stCondLst>
                              <p:cond delay="1000"/>
                            </p:stCondLst>
                            <p:childTnLst>
                              <p:par>
                                <p:cTn id="34" presetID="12" presetClass="entr" presetSubtype="8"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p:tgtEl>
                                          <p:spTgt spid="4"/>
                                        </p:tgtEl>
                                        <p:attrNameLst>
                                          <p:attrName>ppt_x</p:attrName>
                                        </p:attrNameLst>
                                      </p:cBhvr>
                                      <p:tavLst>
                                        <p:tav tm="0">
                                          <p:val>
                                            <p:strVal val="#ppt_x-#ppt_w*1.125000"/>
                                          </p:val>
                                        </p:tav>
                                        <p:tav tm="100000">
                                          <p:val>
                                            <p:strVal val="#ppt_x"/>
                                          </p:val>
                                        </p:tav>
                                      </p:tavLst>
                                    </p:anim>
                                    <p:animEffect transition="in" filter="wipe(right)">
                                      <p:cBhvr>
                                        <p:cTn id="37" dur="500"/>
                                        <p:tgtEl>
                                          <p:spTgt spid="4"/>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6" presetClass="emph" presetSubtype="0" decel="52000" autoRev="1" fill="hold" grpId="1" nodeType="withEffect">
                                  <p:stCondLst>
                                    <p:cond delay="0"/>
                                  </p:stCondLst>
                                  <p:childTnLst>
                                    <p:animScale>
                                      <p:cBhvr>
                                        <p:cTn id="45" dur="500" fill="hold"/>
                                        <p:tgtEl>
                                          <p:spTgt spid="5"/>
                                        </p:tgtEl>
                                      </p:cBhvr>
                                      <p:by x="150000" y="150000"/>
                                    </p:animScale>
                                  </p:childTnLst>
                                </p:cTn>
                              </p:par>
                              <p:par>
                                <p:cTn id="46" presetID="53" presetClass="entr" presetSubtype="16"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1000" fill="hold"/>
                                        <p:tgtEl>
                                          <p:spTgt spid="6"/>
                                        </p:tgtEl>
                                        <p:attrNameLst>
                                          <p:attrName>ppt_w</p:attrName>
                                        </p:attrNameLst>
                                      </p:cBhvr>
                                      <p:tavLst>
                                        <p:tav tm="0">
                                          <p:val>
                                            <p:fltVal val="0"/>
                                          </p:val>
                                        </p:tav>
                                        <p:tav tm="100000">
                                          <p:val>
                                            <p:strVal val="#ppt_w"/>
                                          </p:val>
                                        </p:tav>
                                      </p:tavLst>
                                    </p:anim>
                                    <p:anim calcmode="lin" valueType="num">
                                      <p:cBhvr>
                                        <p:cTn id="49" dur="1000" fill="hold"/>
                                        <p:tgtEl>
                                          <p:spTgt spid="6"/>
                                        </p:tgtEl>
                                        <p:attrNameLst>
                                          <p:attrName>ppt_h</p:attrName>
                                        </p:attrNameLst>
                                      </p:cBhvr>
                                      <p:tavLst>
                                        <p:tav tm="0">
                                          <p:val>
                                            <p:fltVal val="0"/>
                                          </p:val>
                                        </p:tav>
                                        <p:tav tm="100000">
                                          <p:val>
                                            <p:strVal val="#ppt_h"/>
                                          </p:val>
                                        </p:tav>
                                      </p:tavLst>
                                    </p:anim>
                                    <p:animEffect transition="in" filter="fade">
                                      <p:cBhvr>
                                        <p:cTn id="5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6" y="1241950"/>
            <a:ext cx="9024281" cy="4616648"/>
          </a:xfrm>
          <a:prstGeom prst="rect">
            <a:avLst/>
          </a:prstGeom>
          <a:noFill/>
        </p:spPr>
        <p:txBody>
          <a:bodyPr wrap="square" rtlCol="0">
            <a:spAutoFit/>
          </a:bodyPr>
          <a:lstStyle/>
          <a:p>
            <a:pPr algn="ct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属性相关问题</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1</a:t>
            </a:r>
            <a:r>
              <a:rPr lang="zh-CN" altLang="en-US" sz="2800" b="1" dirty="0" smtClean="0">
                <a:solidFill>
                  <a:srgbClr val="246056"/>
                </a:solidFill>
                <a:latin typeface="微软雅黑" panose="020B0503020204020204" pitchFamily="34" charset="-122"/>
                <a:ea typeface="微软雅黑" panose="020B0503020204020204" pitchFamily="34" charset="-122"/>
              </a:rPr>
              <a:t>、当需要一个属性时，必须从对象外进行操作，进入对</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象内部设置和获取属性，数量越来越多变得非常麻烦</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2</a:t>
            </a:r>
            <a:r>
              <a:rPr lang="zh-CN" altLang="en-US" sz="2800" b="1" dirty="0" smtClean="0">
                <a:solidFill>
                  <a:srgbClr val="246056"/>
                </a:solidFill>
                <a:latin typeface="微软雅黑" panose="020B0503020204020204" pitchFamily="34" charset="-122"/>
                <a:ea typeface="微软雅黑" panose="020B0503020204020204" pitchFamily="34" charset="-122"/>
              </a:rPr>
              <a:t>、</a:t>
            </a:r>
            <a:r>
              <a:rPr lang="en-US" altLang="zh-CN" sz="2800" b="1" dirty="0" smtClean="0">
                <a:solidFill>
                  <a:srgbClr val="246056"/>
                </a:solidFill>
                <a:latin typeface="微软雅黑" panose="020B0503020204020204" pitchFamily="34" charset="-122"/>
                <a:ea typeface="微软雅黑" panose="020B0503020204020204" pitchFamily="34" charset="-122"/>
              </a:rPr>
              <a:t>PHP</a:t>
            </a:r>
            <a:r>
              <a:rPr lang="zh-CN" altLang="en-US" sz="2800" b="1" dirty="0" smtClean="0">
                <a:solidFill>
                  <a:srgbClr val="246056"/>
                </a:solidFill>
                <a:latin typeface="微软雅黑" panose="020B0503020204020204" pitchFamily="34" charset="-122"/>
                <a:ea typeface="微软雅黑" panose="020B0503020204020204" pitchFamily="34" charset="-122"/>
              </a:rPr>
              <a:t>允许动态设置属性，就算拼写错误也不会有警告</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3</a:t>
            </a:r>
            <a:r>
              <a:rPr lang="zh-CN" altLang="en-US" sz="2800" b="1" dirty="0" smtClean="0">
                <a:solidFill>
                  <a:srgbClr val="246056"/>
                </a:solidFill>
                <a:latin typeface="微软雅黑" panose="020B0503020204020204" pitchFamily="34" charset="-122"/>
                <a:ea typeface="微软雅黑" panose="020B0503020204020204" pitchFamily="34" charset="-122"/>
              </a:rPr>
              <a:t>、类的限制太宽松</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800" b="1" dirty="0" smtClean="0">
                <a:solidFill>
                  <a:srgbClr val="246056"/>
                </a:solidFill>
                <a:latin typeface="微软雅黑" panose="020B0503020204020204" pitchFamily="34" charset="-122"/>
                <a:ea typeface="微软雅黑" panose="020B0503020204020204" pitchFamily="34" charset="-122"/>
              </a:rPr>
              <a:t>4</a:t>
            </a:r>
            <a:r>
              <a:rPr lang="zh-CN" altLang="en-US" sz="2800" b="1" dirty="0" smtClean="0">
                <a:solidFill>
                  <a:srgbClr val="246056"/>
                </a:solidFill>
                <a:latin typeface="微软雅黑" panose="020B0503020204020204" pitchFamily="34" charset="-122"/>
                <a:ea typeface="微软雅黑" panose="020B0503020204020204" pitchFamily="34" charset="-122"/>
              </a:rPr>
              <a:t>、一次输出多个属性变得麻烦</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p:txBody>
      </p:sp>
      <p:pic>
        <p:nvPicPr>
          <p:cNvPr id="3" name="图片 2" descr="思考.png"/>
          <p:cNvPicPr>
            <a:picLocks noChangeAspect="1"/>
          </p:cNvPicPr>
          <p:nvPr/>
        </p:nvPicPr>
        <p:blipFill>
          <a:blip r:embed="rId2" cstate="print"/>
          <a:stretch>
            <a:fillRect/>
          </a:stretch>
        </p:blipFill>
        <p:spPr>
          <a:xfrm>
            <a:off x="10383715" y="489797"/>
            <a:ext cx="1336430" cy="152332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3" y="2799811"/>
            <a:ext cx="8398949" cy="1015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6000" b="1" dirty="0">
                <a:solidFill>
                  <a:schemeClr val="bg1">
                    <a:lumMod val="95000"/>
                  </a:schemeClr>
                </a:solidFill>
                <a:latin typeface="Microsoft YaHei" charset="-122"/>
                <a:ea typeface="Microsoft YaHei" charset="-122"/>
                <a:cs typeface="Microsoft YaHei" charset="-122"/>
              </a:rPr>
              <a:t>教学分析</a:t>
            </a:r>
          </a:p>
        </p:txBody>
      </p:sp>
      <p:sp>
        <p:nvSpPr>
          <p:cNvPr id="9"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724222" y="1974515"/>
            <a:ext cx="787113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4400" i="1" spc="600" dirty="0">
                <a:solidFill>
                  <a:srgbClr val="F2F2F2"/>
                </a:solidFill>
                <a:latin typeface="Arial" charset="0"/>
                <a:ea typeface="Arial" charset="0"/>
                <a:cs typeface="Arial" charset="0"/>
                <a:sym typeface="Angsana New" pitchFamily="18" charset="-34"/>
              </a:rPr>
              <a:t>Part 02</a:t>
            </a:r>
          </a:p>
        </p:txBody>
      </p:sp>
      <p:sp>
        <p:nvSpPr>
          <p:cNvPr id="10" name="矩形 24">
            <a:extLst>
              <a:ext uri="{FF2B5EF4-FFF2-40B4-BE49-F238E27FC236}">
                <a16:creationId xmlns:a16="http://schemas.microsoft.com/office/drawing/2014/main" xmlns="" id="{D5D5CB61-E114-4452-A5AC-F20ADD7637CF}"/>
              </a:ext>
            </a:extLst>
          </p:cNvPr>
          <p:cNvSpPr>
            <a:spLocks noChangeArrowheads="1"/>
          </p:cNvSpPr>
          <p:nvPr/>
        </p:nvSpPr>
        <p:spPr bwMode="auto">
          <a:xfrm>
            <a:off x="739212" y="3815474"/>
            <a:ext cx="664913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Your life can be enhanced, and your happiness enriched, </a:t>
            </a:r>
          </a:p>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when you choose to change your perspective. </a:t>
            </a:r>
            <a:endParaRPr lang="zh-CN" alt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478043" y="2553325"/>
            <a:ext cx="4304675" cy="4304675"/>
          </a:xfrm>
          <a:prstGeom prst="rect">
            <a:avLst/>
          </a:prstGeom>
        </p:spPr>
      </p:pic>
    </p:spTree>
    <p:extLst>
      <p:ext uri="{BB962C8B-B14F-4D97-AF65-F5344CB8AC3E}">
        <p14:creationId xmlns:p14="http://schemas.microsoft.com/office/powerpoint/2010/main" xmlns="" val="1937423174"/>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3" y="2799811"/>
            <a:ext cx="8398949" cy="1015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6000" b="1" dirty="0" smtClean="0">
                <a:solidFill>
                  <a:schemeClr val="bg1">
                    <a:lumMod val="95000"/>
                  </a:schemeClr>
                </a:solidFill>
                <a:latin typeface="Microsoft YaHei" charset="-122"/>
                <a:ea typeface="Microsoft YaHei" charset="-122"/>
                <a:cs typeface="Microsoft YaHei" charset="-122"/>
              </a:rPr>
              <a:t>面向对象高级特性</a:t>
            </a:r>
            <a:endParaRPr lang="zh-CN" altLang="en-US" sz="6000" b="1" dirty="0">
              <a:solidFill>
                <a:schemeClr val="bg1">
                  <a:lumMod val="95000"/>
                </a:schemeClr>
              </a:solidFill>
              <a:latin typeface="Microsoft YaHei" charset="-122"/>
              <a:ea typeface="Microsoft YaHei" charset="-122"/>
              <a:cs typeface="Microsoft YaHei" charset="-122"/>
            </a:endParaRPr>
          </a:p>
        </p:txBody>
      </p:sp>
      <p:sp>
        <p:nvSpPr>
          <p:cNvPr id="17"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724222" y="1974515"/>
            <a:ext cx="787113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4400" i="1" spc="600" dirty="0">
                <a:solidFill>
                  <a:srgbClr val="F2F2F2"/>
                </a:solidFill>
                <a:latin typeface="Arial" charset="0"/>
                <a:ea typeface="Arial" charset="0"/>
                <a:cs typeface="Arial" charset="0"/>
                <a:sym typeface="Angsana New" pitchFamily="18" charset="-34"/>
              </a:rPr>
              <a:t>Part 01</a:t>
            </a:r>
          </a:p>
        </p:txBody>
      </p:sp>
      <p:sp>
        <p:nvSpPr>
          <p:cNvPr id="18" name="矩形 24">
            <a:extLst>
              <a:ext uri="{FF2B5EF4-FFF2-40B4-BE49-F238E27FC236}">
                <a16:creationId xmlns:a16="http://schemas.microsoft.com/office/drawing/2014/main" xmlns="" id="{D5D5CB61-E114-4452-A5AC-F20ADD7637CF}"/>
              </a:ext>
            </a:extLst>
          </p:cNvPr>
          <p:cNvSpPr>
            <a:spLocks noChangeArrowheads="1"/>
          </p:cNvSpPr>
          <p:nvPr/>
        </p:nvSpPr>
        <p:spPr bwMode="auto">
          <a:xfrm>
            <a:off x="739212" y="3815474"/>
            <a:ext cx="6649132"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sz="1600" i="1" dirty="0" smtClean="0">
                <a:solidFill>
                  <a:schemeClr val="bg1"/>
                </a:solidFill>
                <a:effectLst>
                  <a:outerShdw blurRad="38100" dist="38100" dir="2700000" algn="tl">
                    <a:srgbClr val="000000">
                      <a:alpha val="43137"/>
                    </a:srgbClr>
                  </a:outerShdw>
                </a:effectLst>
                <a:latin typeface="Arial" charset="0"/>
                <a:ea typeface="Arial" charset="0"/>
                <a:cs typeface="Arial" charset="0"/>
              </a:rPr>
              <a:t>在面向对象的程序设计（英语：</a:t>
            </a:r>
            <a:r>
              <a:rPr lang="en-US" sz="1600" i="1" dirty="0" smtClean="0">
                <a:solidFill>
                  <a:schemeClr val="bg1"/>
                </a:solidFill>
                <a:effectLst>
                  <a:outerShdw blurRad="38100" dist="38100" dir="2700000" algn="tl">
                    <a:srgbClr val="000000">
                      <a:alpha val="43137"/>
                    </a:srgbClr>
                  </a:outerShdw>
                </a:effectLst>
                <a:latin typeface="Arial" charset="0"/>
                <a:ea typeface="Arial" charset="0"/>
                <a:cs typeface="Arial" charset="0"/>
              </a:rPr>
              <a:t>Object-oriented programming，</a:t>
            </a:r>
            <a:r>
              <a:rPr lang="zh-CN" altLang="en-US" sz="1600" i="1" dirty="0" smtClean="0">
                <a:solidFill>
                  <a:schemeClr val="bg1"/>
                </a:solidFill>
                <a:effectLst>
                  <a:outerShdw blurRad="38100" dist="38100" dir="2700000" algn="tl">
                    <a:srgbClr val="000000">
                      <a:alpha val="43137"/>
                    </a:srgbClr>
                  </a:outerShdw>
                </a:effectLst>
                <a:latin typeface="Arial" charset="0"/>
                <a:ea typeface="Arial" charset="0"/>
                <a:cs typeface="Arial" charset="0"/>
              </a:rPr>
              <a:t>缩写：</a:t>
            </a:r>
            <a:r>
              <a:rPr lang="en-US" sz="1600" i="1" dirty="0" smtClean="0">
                <a:solidFill>
                  <a:schemeClr val="bg1"/>
                </a:solidFill>
                <a:effectLst>
                  <a:outerShdw blurRad="38100" dist="38100" dir="2700000" algn="tl">
                    <a:srgbClr val="000000">
                      <a:alpha val="43137"/>
                    </a:srgbClr>
                  </a:outerShdw>
                </a:effectLst>
                <a:latin typeface="Arial" charset="0"/>
                <a:ea typeface="Arial" charset="0"/>
                <a:cs typeface="Arial" charset="0"/>
              </a:rPr>
              <a:t>OOP）</a:t>
            </a:r>
            <a:r>
              <a:rPr lang="zh-CN" altLang="en-US" sz="1600" i="1" dirty="0" smtClean="0">
                <a:solidFill>
                  <a:schemeClr val="bg1"/>
                </a:solidFill>
                <a:effectLst>
                  <a:outerShdw blurRad="38100" dist="38100" dir="2700000" algn="tl">
                    <a:srgbClr val="000000">
                      <a:alpha val="43137"/>
                    </a:srgbClr>
                  </a:outerShdw>
                </a:effectLst>
                <a:latin typeface="Arial" charset="0"/>
                <a:ea typeface="Arial" charset="0"/>
                <a:cs typeface="Arial" charset="0"/>
              </a:rPr>
              <a:t>中，对象是一个由信息及对信息进行处理的描述所组成的整体，是对现实世界的抽象。</a:t>
            </a:r>
            <a:endParaRPr lang="en-US" altLang="zh-CN" sz="1600" i="1" dirty="0" smtClean="0">
              <a:solidFill>
                <a:schemeClr val="bg1"/>
              </a:solidFill>
              <a:effectLst>
                <a:outerShdw blurRad="38100" dist="38100" dir="2700000" algn="tl">
                  <a:srgbClr val="000000">
                    <a:alpha val="43137"/>
                  </a:srgbClr>
                </a:outerShdw>
              </a:effectLst>
              <a:latin typeface="Arial" charset="0"/>
              <a:ea typeface="Arial" charset="0"/>
              <a:cs typeface="Arial" charset="0"/>
            </a:endParaRPr>
          </a:p>
          <a:p>
            <a:endParaRPr lang="en-US" altLang="zh-CN" sz="1600" i="1" dirty="0" smtClean="0">
              <a:solidFill>
                <a:schemeClr val="bg1"/>
              </a:solidFill>
              <a:effectLst>
                <a:outerShdw blurRad="38100" dist="38100" dir="2700000" algn="tl">
                  <a:srgbClr val="000000">
                    <a:alpha val="43137"/>
                  </a:srgbClr>
                </a:outerShdw>
              </a:effectLst>
              <a:latin typeface="Arial" charset="0"/>
              <a:ea typeface="Arial" charset="0"/>
              <a:cs typeface="Arial" charset="0"/>
            </a:endParaRPr>
          </a:p>
          <a:p>
            <a:r>
              <a:rPr lang="zh-CN" altLang="en-US" sz="1600" i="1" dirty="0" smtClean="0">
                <a:solidFill>
                  <a:schemeClr val="bg1"/>
                </a:solidFill>
                <a:effectLst>
                  <a:outerShdw blurRad="38100" dist="38100" dir="2700000" algn="tl">
                    <a:srgbClr val="000000">
                      <a:alpha val="43137"/>
                    </a:srgbClr>
                  </a:outerShdw>
                </a:effectLst>
                <a:latin typeface="Arial" charset="0"/>
                <a:ea typeface="Arial" charset="0"/>
                <a:cs typeface="Arial" charset="0"/>
              </a:rPr>
              <a:t>万物皆对象。</a:t>
            </a:r>
            <a:endParaRPr lang="zh-CN" alt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478043" y="2553325"/>
            <a:ext cx="4304675" cy="4304675"/>
          </a:xfrm>
          <a:prstGeom prst="rect">
            <a:avLst/>
          </a:prstGeom>
        </p:spPr>
      </p:pic>
    </p:spTree>
    <p:extLst>
      <p:ext uri="{BB962C8B-B14F-4D97-AF65-F5344CB8AC3E}">
        <p14:creationId xmlns:p14="http://schemas.microsoft.com/office/powerpoint/2010/main" xmlns="" val="2068954939"/>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ppt_y</p:attrName>
                                        </p:attrNameLst>
                                      </p:cBhvr>
                                      <p:tavLst>
                                        <p:tav tm="0">
                                          <p:val>
                                            <p:strVal val="#ppt_y+#ppt_h*1.125000"/>
                                          </p:val>
                                        </p:tav>
                                        <p:tav tm="100000">
                                          <p:val>
                                            <p:strVal val="#ppt_y"/>
                                          </p:val>
                                        </p:tav>
                                      </p:tavLst>
                                    </p:anim>
                                    <p:animEffect transition="in" filter="wipe(up)">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743916" y="1573176"/>
            <a:ext cx="2427872" cy="2130627"/>
            <a:chOff x="9266662" y="787400"/>
            <a:chExt cx="2912637" cy="2556042"/>
          </a:xfrm>
        </p:grpSpPr>
        <p:sp>
          <p:nvSpPr>
            <p:cNvPr id="3" name="矩形 2"/>
            <p:cNvSpPr/>
            <p:nvPr/>
          </p:nvSpPr>
          <p:spPr>
            <a:xfrm>
              <a:off x="9266662" y="787400"/>
              <a:ext cx="2912637" cy="2556042"/>
            </a:xfrm>
            <a:prstGeom prst="rect">
              <a:avLst/>
            </a:prstGeom>
            <a:solidFill>
              <a:srgbClr val="24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C00000"/>
                    </a:gs>
                    <a:gs pos="100000">
                      <a:srgbClr val="F42400"/>
                    </a:gs>
                  </a:gsLst>
                  <a:lin ang="3000000" scaled="0"/>
                </a:gradFill>
              </a:endParaRPr>
            </a:p>
          </p:txBody>
        </p:sp>
        <p:sp>
          <p:nvSpPr>
            <p:cNvPr id="4" name="Freeform 109"/>
            <p:cNvSpPr>
              <a:spLocks noChangeArrowheads="1"/>
            </p:cNvSpPr>
            <p:nvPr/>
          </p:nvSpPr>
          <p:spPr bwMode="auto">
            <a:xfrm>
              <a:off x="10135022" y="1477467"/>
              <a:ext cx="1175916" cy="1175908"/>
            </a:xfrm>
            <a:custGeom>
              <a:avLst/>
              <a:gdLst>
                <a:gd name="T0" fmla="*/ 116822 w 634"/>
                <a:gd name="T1" fmla="*/ 0 h 634"/>
                <a:gd name="T2" fmla="*/ 116822 w 634"/>
                <a:gd name="T3" fmla="*/ 228190 h 634"/>
                <a:gd name="T4" fmla="*/ 116822 w 634"/>
                <a:gd name="T5" fmla="*/ 0 h 634"/>
                <a:gd name="T6" fmla="*/ 196507 w 634"/>
                <a:gd name="T7" fmla="*/ 58399 h 634"/>
                <a:gd name="T8" fmla="*/ 159369 w 634"/>
                <a:gd name="T9" fmla="*/ 105984 h 634"/>
                <a:gd name="T10" fmla="*/ 196507 w 634"/>
                <a:gd name="T11" fmla="*/ 58399 h 634"/>
                <a:gd name="T12" fmla="*/ 186051 w 634"/>
                <a:gd name="T13" fmla="*/ 47945 h 634"/>
                <a:gd name="T14" fmla="*/ 138096 w 634"/>
                <a:gd name="T15" fmla="*/ 21269 h 634"/>
                <a:gd name="T16" fmla="*/ 85093 w 634"/>
                <a:gd name="T17" fmla="*/ 105984 h 634"/>
                <a:gd name="T18" fmla="*/ 90501 w 634"/>
                <a:gd name="T19" fmla="*/ 69214 h 634"/>
                <a:gd name="T20" fmla="*/ 138096 w 634"/>
                <a:gd name="T21" fmla="*/ 69214 h 634"/>
                <a:gd name="T22" fmla="*/ 85093 w 634"/>
                <a:gd name="T23" fmla="*/ 105984 h 634"/>
                <a:gd name="T24" fmla="*/ 143504 w 634"/>
                <a:gd name="T25" fmla="*/ 122206 h 634"/>
                <a:gd name="T26" fmla="*/ 116822 w 634"/>
                <a:gd name="T27" fmla="*/ 159336 h 634"/>
                <a:gd name="T28" fmla="*/ 85093 w 634"/>
                <a:gd name="T29" fmla="*/ 122206 h 634"/>
                <a:gd name="T30" fmla="*/ 106366 w 634"/>
                <a:gd name="T31" fmla="*/ 15862 h 634"/>
                <a:gd name="T32" fmla="*/ 116822 w 634"/>
                <a:gd name="T33" fmla="*/ 15862 h 634"/>
                <a:gd name="T34" fmla="*/ 138096 w 634"/>
                <a:gd name="T35" fmla="*/ 58399 h 634"/>
                <a:gd name="T36" fmla="*/ 95549 w 634"/>
                <a:gd name="T37" fmla="*/ 58399 h 634"/>
                <a:gd name="T38" fmla="*/ 90501 w 634"/>
                <a:gd name="T39" fmla="*/ 21269 h 634"/>
                <a:gd name="T40" fmla="*/ 79684 w 634"/>
                <a:gd name="T41" fmla="*/ 52992 h 634"/>
                <a:gd name="T42" fmla="*/ 90501 w 634"/>
                <a:gd name="T43" fmla="*/ 21269 h 634"/>
                <a:gd name="T44" fmla="*/ 32090 w 634"/>
                <a:gd name="T45" fmla="*/ 58399 h 634"/>
                <a:gd name="T46" fmla="*/ 74637 w 634"/>
                <a:gd name="T47" fmla="*/ 105984 h 634"/>
                <a:gd name="T48" fmla="*/ 32090 w 634"/>
                <a:gd name="T49" fmla="*/ 58399 h 634"/>
                <a:gd name="T50" fmla="*/ 32090 w 634"/>
                <a:gd name="T51" fmla="*/ 169790 h 634"/>
                <a:gd name="T52" fmla="*/ 74637 w 634"/>
                <a:gd name="T53" fmla="*/ 122206 h 634"/>
                <a:gd name="T54" fmla="*/ 32090 w 634"/>
                <a:gd name="T55" fmla="*/ 169790 h 634"/>
                <a:gd name="T56" fmla="*/ 42546 w 634"/>
                <a:gd name="T57" fmla="*/ 180605 h 634"/>
                <a:gd name="T58" fmla="*/ 90501 w 634"/>
                <a:gd name="T59" fmla="*/ 212328 h 634"/>
                <a:gd name="T60" fmla="*/ 122231 w 634"/>
                <a:gd name="T61" fmla="*/ 212328 h 634"/>
                <a:gd name="T62" fmla="*/ 116822 w 634"/>
                <a:gd name="T63" fmla="*/ 212328 h 634"/>
                <a:gd name="T64" fmla="*/ 95549 w 634"/>
                <a:gd name="T65" fmla="*/ 169790 h 634"/>
                <a:gd name="T66" fmla="*/ 138096 w 634"/>
                <a:gd name="T67" fmla="*/ 169790 h 634"/>
                <a:gd name="T68" fmla="*/ 138096 w 634"/>
                <a:gd name="T69" fmla="*/ 212328 h 634"/>
                <a:gd name="T70" fmla="*/ 148552 w 634"/>
                <a:gd name="T71" fmla="*/ 175198 h 634"/>
                <a:gd name="T72" fmla="*/ 138096 w 634"/>
                <a:gd name="T73" fmla="*/ 212328 h 634"/>
                <a:gd name="T74" fmla="*/ 196507 w 634"/>
                <a:gd name="T75" fmla="*/ 169790 h 634"/>
                <a:gd name="T76" fmla="*/ 159369 w 634"/>
                <a:gd name="T77" fmla="*/ 122206 h 634"/>
                <a:gd name="T78" fmla="*/ 196507 w 634"/>
                <a:gd name="T79" fmla="*/ 169790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rgbClr val="FFFFFF"/>
            </a:solidFill>
            <a:ln>
              <a:noFill/>
            </a:ln>
            <a:effectLst/>
            <a:extLst/>
          </p:spPr>
          <p:txBody>
            <a:bodyPr wrap="none" anchor="ctr"/>
            <a:lstStyle/>
            <a:p>
              <a:pPr eaLnBrk="1" hangingPunct="1">
                <a:defRPr/>
              </a:pPr>
              <a:endParaRPr lang="zh-CN" altLang="en-US"/>
            </a:p>
          </p:txBody>
        </p:sp>
      </p:grpSp>
      <p:grpSp>
        <p:nvGrpSpPr>
          <p:cNvPr id="5" name="组合 7"/>
          <p:cNvGrpSpPr/>
          <p:nvPr/>
        </p:nvGrpSpPr>
        <p:grpSpPr>
          <a:xfrm>
            <a:off x="1225476" y="4849995"/>
            <a:ext cx="4038926" cy="996648"/>
            <a:chOff x="1157188" y="5013498"/>
            <a:chExt cx="3458574" cy="853440"/>
          </a:xfrm>
        </p:grpSpPr>
        <p:grpSp>
          <p:nvGrpSpPr>
            <p:cNvPr id="6" name="组合 12"/>
            <p:cNvGrpSpPr/>
            <p:nvPr/>
          </p:nvGrpSpPr>
          <p:grpSpPr>
            <a:xfrm>
              <a:off x="3762322" y="5013498"/>
              <a:ext cx="853440" cy="853440"/>
              <a:chOff x="3413979" y="5100583"/>
              <a:chExt cx="853440" cy="853440"/>
            </a:xfrm>
          </p:grpSpPr>
          <p:sp>
            <p:nvSpPr>
              <p:cNvPr id="13" name="椭圆 12"/>
              <p:cNvSpPr/>
              <p:nvPr/>
            </p:nvSpPr>
            <p:spPr>
              <a:xfrm>
                <a:off x="3413979" y="5100583"/>
                <a:ext cx="853440" cy="853440"/>
              </a:xfrm>
              <a:prstGeom prst="ellipse">
                <a:avLst/>
              </a:prstGeom>
              <a:solidFill>
                <a:srgbClr val="24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C00000"/>
                      </a:gs>
                      <a:gs pos="100000">
                        <a:srgbClr val="F42400"/>
                      </a:gs>
                    </a:gsLst>
                    <a:lin ang="3000000" scaled="0"/>
                  </a:gradFill>
                </a:endParaRPr>
              </a:p>
            </p:txBody>
          </p:sp>
          <p:sp>
            <p:nvSpPr>
              <p:cNvPr id="14" name="Freeform 81"/>
              <p:cNvSpPr>
                <a:spLocks noChangeArrowheads="1"/>
              </p:cNvSpPr>
              <p:nvPr/>
            </p:nvSpPr>
            <p:spPr bwMode="auto">
              <a:xfrm>
                <a:off x="3622424" y="5333118"/>
                <a:ext cx="436550" cy="335206"/>
              </a:xfrm>
              <a:custGeom>
                <a:avLst/>
                <a:gdLst>
                  <a:gd name="T0" fmla="*/ 131975 w 619"/>
                  <a:gd name="T1" fmla="*/ 79795 h 472"/>
                  <a:gd name="T2" fmla="*/ 131975 w 619"/>
                  <a:gd name="T3" fmla="*/ 79795 h 472"/>
                  <a:gd name="T4" fmla="*/ 105437 w 619"/>
                  <a:gd name="T5" fmla="*/ 79795 h 472"/>
                  <a:gd name="T6" fmla="*/ 116196 w 619"/>
                  <a:gd name="T7" fmla="*/ 48021 h 472"/>
                  <a:gd name="T8" fmla="*/ 110816 w 619"/>
                  <a:gd name="T9" fmla="*/ 42605 h 472"/>
                  <a:gd name="T10" fmla="*/ 100416 w 619"/>
                  <a:gd name="T11" fmla="*/ 42605 h 472"/>
                  <a:gd name="T12" fmla="*/ 84278 w 619"/>
                  <a:gd name="T13" fmla="*/ 85211 h 472"/>
                  <a:gd name="T14" fmla="*/ 84278 w 619"/>
                  <a:gd name="T15" fmla="*/ 90626 h 472"/>
                  <a:gd name="T16" fmla="*/ 89657 w 619"/>
                  <a:gd name="T17" fmla="*/ 95681 h 472"/>
                  <a:gd name="T18" fmla="*/ 121575 w 619"/>
                  <a:gd name="T19" fmla="*/ 95681 h 472"/>
                  <a:gd name="T20" fmla="*/ 105437 w 619"/>
                  <a:gd name="T21" fmla="*/ 127455 h 472"/>
                  <a:gd name="T22" fmla="*/ 105437 w 619"/>
                  <a:gd name="T23" fmla="*/ 138287 h 472"/>
                  <a:gd name="T24" fmla="*/ 116196 w 619"/>
                  <a:gd name="T25" fmla="*/ 133232 h 472"/>
                  <a:gd name="T26" fmla="*/ 136996 w 619"/>
                  <a:gd name="T27" fmla="*/ 85211 h 472"/>
                  <a:gd name="T28" fmla="*/ 131975 w 619"/>
                  <a:gd name="T29" fmla="*/ 79795 h 472"/>
                  <a:gd name="T30" fmla="*/ 158155 w 619"/>
                  <a:gd name="T31" fmla="*/ 37189 h 472"/>
                  <a:gd name="T32" fmla="*/ 158155 w 619"/>
                  <a:gd name="T33" fmla="*/ 37189 h 472"/>
                  <a:gd name="T34" fmla="*/ 105437 w 619"/>
                  <a:gd name="T35" fmla="*/ 0 h 472"/>
                  <a:gd name="T36" fmla="*/ 42318 w 619"/>
                  <a:gd name="T37" fmla="*/ 58492 h 472"/>
                  <a:gd name="T38" fmla="*/ 0 w 619"/>
                  <a:gd name="T39" fmla="*/ 116984 h 472"/>
                  <a:gd name="T40" fmla="*/ 52718 w 619"/>
                  <a:gd name="T41" fmla="*/ 170060 h 472"/>
                  <a:gd name="T42" fmla="*/ 153134 w 619"/>
                  <a:gd name="T43" fmla="*/ 170060 h 472"/>
                  <a:gd name="T44" fmla="*/ 221632 w 619"/>
                  <a:gd name="T45" fmla="*/ 106513 h 472"/>
                  <a:gd name="T46" fmla="*/ 158155 w 619"/>
                  <a:gd name="T47" fmla="*/ 37189 h 472"/>
                  <a:gd name="T48" fmla="*/ 153134 w 619"/>
                  <a:gd name="T49" fmla="*/ 159589 h 472"/>
                  <a:gd name="T50" fmla="*/ 153134 w 619"/>
                  <a:gd name="T51" fmla="*/ 159589 h 472"/>
                  <a:gd name="T52" fmla="*/ 52718 w 619"/>
                  <a:gd name="T53" fmla="*/ 159589 h 472"/>
                  <a:gd name="T54" fmla="*/ 10400 w 619"/>
                  <a:gd name="T55" fmla="*/ 116984 h 472"/>
                  <a:gd name="T56" fmla="*/ 52718 w 619"/>
                  <a:gd name="T57" fmla="*/ 74379 h 472"/>
                  <a:gd name="T58" fmla="*/ 105437 w 619"/>
                  <a:gd name="T59" fmla="*/ 15887 h 472"/>
                  <a:gd name="T60" fmla="*/ 147755 w 619"/>
                  <a:gd name="T61" fmla="*/ 53437 h 472"/>
                  <a:gd name="T62" fmla="*/ 211232 w 619"/>
                  <a:gd name="T63" fmla="*/ 101097 h 472"/>
                  <a:gd name="T64" fmla="*/ 153134 w 619"/>
                  <a:gd name="T65" fmla="*/ 159589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368" y="221"/>
                    </a:moveTo>
                    <a:lnTo>
                      <a:pt x="368" y="221"/>
                    </a:lnTo>
                    <a:cubicBezTo>
                      <a:pt x="294" y="221"/>
                      <a:pt x="294" y="221"/>
                      <a:pt x="294" y="221"/>
                    </a:cubicBezTo>
                    <a:cubicBezTo>
                      <a:pt x="324" y="133"/>
                      <a:pt x="324" y="133"/>
                      <a:pt x="324" y="133"/>
                    </a:cubicBezTo>
                    <a:cubicBezTo>
                      <a:pt x="324" y="133"/>
                      <a:pt x="324" y="118"/>
                      <a:pt x="309" y="118"/>
                    </a:cubicBezTo>
                    <a:cubicBezTo>
                      <a:pt x="294" y="103"/>
                      <a:pt x="294" y="118"/>
                      <a:pt x="280" y="118"/>
                    </a:cubicBezTo>
                    <a:cubicBezTo>
                      <a:pt x="235" y="236"/>
                      <a:pt x="235" y="236"/>
                      <a:pt x="235" y="236"/>
                    </a:cubicBezTo>
                    <a:lnTo>
                      <a:pt x="235" y="251"/>
                    </a:lnTo>
                    <a:lnTo>
                      <a:pt x="250" y="265"/>
                    </a:lnTo>
                    <a:cubicBezTo>
                      <a:pt x="339" y="265"/>
                      <a:pt x="339" y="265"/>
                      <a:pt x="339" y="265"/>
                    </a:cubicBezTo>
                    <a:cubicBezTo>
                      <a:pt x="294" y="353"/>
                      <a:pt x="294" y="353"/>
                      <a:pt x="294" y="353"/>
                    </a:cubicBezTo>
                    <a:cubicBezTo>
                      <a:pt x="280" y="353"/>
                      <a:pt x="294" y="369"/>
                      <a:pt x="294" y="383"/>
                    </a:cubicBezTo>
                    <a:cubicBezTo>
                      <a:pt x="309" y="383"/>
                      <a:pt x="324" y="383"/>
                      <a:pt x="324" y="369"/>
                    </a:cubicBezTo>
                    <a:cubicBezTo>
                      <a:pt x="324" y="369"/>
                      <a:pt x="382" y="251"/>
                      <a:pt x="382" y="236"/>
                    </a:cubicBezTo>
                    <a:cubicBezTo>
                      <a:pt x="382" y="236"/>
                      <a:pt x="382" y="221"/>
                      <a:pt x="368" y="221"/>
                    </a:cubicBezTo>
                    <a:close/>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5"/>
                    </a:cubicBezTo>
                    <a:cubicBezTo>
                      <a:pt x="618" y="192"/>
                      <a:pt x="544"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7" y="89"/>
                      <a:pt x="412" y="148"/>
                    </a:cubicBezTo>
                    <a:cubicBezTo>
                      <a:pt x="515" y="133"/>
                      <a:pt x="574" y="221"/>
                      <a:pt x="589" y="280"/>
                    </a:cubicBezTo>
                    <a:cubicBezTo>
                      <a:pt x="589" y="369"/>
                      <a:pt x="500" y="442"/>
                      <a:pt x="427" y="442"/>
                    </a:cubicBezTo>
                    <a:close/>
                  </a:path>
                </a:pathLst>
              </a:custGeom>
              <a:solidFill>
                <a:srgbClr val="FFFFFF"/>
              </a:solidFill>
              <a:ln>
                <a:noFill/>
              </a:ln>
              <a:effectLst/>
              <a:extLst/>
            </p:spPr>
            <p:txBody>
              <a:bodyPr wrap="none" anchor="ctr"/>
              <a:lstStyle/>
              <a:p>
                <a:pPr eaLnBrk="1" hangingPunct="1">
                  <a:defRPr/>
                </a:pPr>
                <a:endParaRPr lang="zh-CN" altLang="en-US"/>
              </a:p>
            </p:txBody>
          </p:sp>
        </p:grpSp>
        <p:grpSp>
          <p:nvGrpSpPr>
            <p:cNvPr id="7" name="组合 6"/>
            <p:cNvGrpSpPr/>
            <p:nvPr/>
          </p:nvGrpSpPr>
          <p:grpSpPr>
            <a:xfrm>
              <a:off x="2459755" y="5013498"/>
              <a:ext cx="853440" cy="853440"/>
              <a:chOff x="2111412" y="5100583"/>
              <a:chExt cx="853440" cy="853440"/>
            </a:xfrm>
          </p:grpSpPr>
          <p:sp>
            <p:nvSpPr>
              <p:cNvPr id="11" name="椭圆 10"/>
              <p:cNvSpPr/>
              <p:nvPr/>
            </p:nvSpPr>
            <p:spPr>
              <a:xfrm>
                <a:off x="2111412" y="5100583"/>
                <a:ext cx="853440" cy="853440"/>
              </a:xfrm>
              <a:prstGeom prst="ellipse">
                <a:avLst/>
              </a:prstGeom>
              <a:solidFill>
                <a:srgbClr val="24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C00000"/>
                      </a:gs>
                      <a:gs pos="100000">
                        <a:srgbClr val="F42400"/>
                      </a:gs>
                    </a:gsLst>
                    <a:lin ang="3000000" scaled="0"/>
                  </a:gradFill>
                </a:endParaRPr>
              </a:p>
            </p:txBody>
          </p:sp>
          <p:sp>
            <p:nvSpPr>
              <p:cNvPr id="12" name="Freeform 158"/>
              <p:cNvSpPr>
                <a:spLocks noChangeArrowheads="1"/>
              </p:cNvSpPr>
              <p:nvPr/>
            </p:nvSpPr>
            <p:spPr bwMode="auto">
              <a:xfrm>
                <a:off x="2309464" y="5329515"/>
                <a:ext cx="457336" cy="418360"/>
              </a:xfrm>
              <a:custGeom>
                <a:avLst/>
                <a:gdLst>
                  <a:gd name="T0" fmla="*/ 184545 w 649"/>
                  <a:gd name="T1" fmla="*/ 26677 h 590"/>
                  <a:gd name="T2" fmla="*/ 184545 w 649"/>
                  <a:gd name="T3" fmla="*/ 26677 h 590"/>
                  <a:gd name="T4" fmla="*/ 158386 w 649"/>
                  <a:gd name="T5" fmla="*/ 0 h 590"/>
                  <a:gd name="T6" fmla="*/ 73818 w 649"/>
                  <a:gd name="T7" fmla="*/ 0 h 590"/>
                  <a:gd name="T8" fmla="*/ 47659 w 649"/>
                  <a:gd name="T9" fmla="*/ 26677 h 590"/>
                  <a:gd name="T10" fmla="*/ 5375 w 649"/>
                  <a:gd name="T11" fmla="*/ 58402 h 590"/>
                  <a:gd name="T12" fmla="*/ 47659 w 649"/>
                  <a:gd name="T13" fmla="*/ 100941 h 590"/>
                  <a:gd name="T14" fmla="*/ 52676 w 649"/>
                  <a:gd name="T15" fmla="*/ 100941 h 590"/>
                  <a:gd name="T16" fmla="*/ 110727 w 649"/>
                  <a:gd name="T17" fmla="*/ 153935 h 590"/>
                  <a:gd name="T18" fmla="*/ 110727 w 649"/>
                  <a:gd name="T19" fmla="*/ 196474 h 590"/>
                  <a:gd name="T20" fmla="*/ 89585 w 649"/>
                  <a:gd name="T21" fmla="*/ 196474 h 590"/>
                  <a:gd name="T22" fmla="*/ 79193 w 649"/>
                  <a:gd name="T23" fmla="*/ 206929 h 590"/>
                  <a:gd name="T24" fmla="*/ 89585 w 649"/>
                  <a:gd name="T25" fmla="*/ 212336 h 590"/>
                  <a:gd name="T26" fmla="*/ 142261 w 649"/>
                  <a:gd name="T27" fmla="*/ 212336 h 590"/>
                  <a:gd name="T28" fmla="*/ 153011 w 649"/>
                  <a:gd name="T29" fmla="*/ 206929 h 590"/>
                  <a:gd name="T30" fmla="*/ 142261 w 649"/>
                  <a:gd name="T31" fmla="*/ 196474 h 590"/>
                  <a:gd name="T32" fmla="*/ 121477 w 649"/>
                  <a:gd name="T33" fmla="*/ 196474 h 590"/>
                  <a:gd name="T34" fmla="*/ 121477 w 649"/>
                  <a:gd name="T35" fmla="*/ 153935 h 590"/>
                  <a:gd name="T36" fmla="*/ 179528 w 649"/>
                  <a:gd name="T37" fmla="*/ 100941 h 590"/>
                  <a:gd name="T38" fmla="*/ 184545 w 649"/>
                  <a:gd name="T39" fmla="*/ 100941 h 590"/>
                  <a:gd name="T40" fmla="*/ 226829 w 649"/>
                  <a:gd name="T41" fmla="*/ 58402 h 590"/>
                  <a:gd name="T42" fmla="*/ 184545 w 649"/>
                  <a:gd name="T43" fmla="*/ 26677 h 590"/>
                  <a:gd name="T44" fmla="*/ 47659 w 649"/>
                  <a:gd name="T45" fmla="*/ 85079 h 590"/>
                  <a:gd name="T46" fmla="*/ 47659 w 649"/>
                  <a:gd name="T47" fmla="*/ 85079 h 590"/>
                  <a:gd name="T48" fmla="*/ 15767 w 649"/>
                  <a:gd name="T49" fmla="*/ 58402 h 590"/>
                  <a:gd name="T50" fmla="*/ 47659 w 649"/>
                  <a:gd name="T51" fmla="*/ 42539 h 590"/>
                  <a:gd name="T52" fmla="*/ 47659 w 649"/>
                  <a:gd name="T53" fmla="*/ 85079 h 590"/>
                  <a:gd name="T54" fmla="*/ 174153 w 649"/>
                  <a:gd name="T55" fmla="*/ 68856 h 590"/>
                  <a:gd name="T56" fmla="*/ 174153 w 649"/>
                  <a:gd name="T57" fmla="*/ 68856 h 590"/>
                  <a:gd name="T58" fmla="*/ 116102 w 649"/>
                  <a:gd name="T59" fmla="*/ 143480 h 590"/>
                  <a:gd name="T60" fmla="*/ 58051 w 649"/>
                  <a:gd name="T61" fmla="*/ 68856 h 590"/>
                  <a:gd name="T62" fmla="*/ 58051 w 649"/>
                  <a:gd name="T63" fmla="*/ 26677 h 590"/>
                  <a:gd name="T64" fmla="*/ 73818 w 649"/>
                  <a:gd name="T65" fmla="*/ 15862 h 590"/>
                  <a:gd name="T66" fmla="*/ 158386 w 649"/>
                  <a:gd name="T67" fmla="*/ 15862 h 590"/>
                  <a:gd name="T68" fmla="*/ 174153 w 649"/>
                  <a:gd name="T69" fmla="*/ 26677 h 590"/>
                  <a:gd name="T70" fmla="*/ 174153 w 649"/>
                  <a:gd name="T71" fmla="*/ 68856 h 590"/>
                  <a:gd name="T72" fmla="*/ 184545 w 649"/>
                  <a:gd name="T73" fmla="*/ 85079 h 590"/>
                  <a:gd name="T74" fmla="*/ 184545 w 649"/>
                  <a:gd name="T75" fmla="*/ 85079 h 590"/>
                  <a:gd name="T76" fmla="*/ 184545 w 649"/>
                  <a:gd name="T77" fmla="*/ 42539 h 590"/>
                  <a:gd name="T78" fmla="*/ 216437 w 649"/>
                  <a:gd name="T79" fmla="*/ 58402 h 590"/>
                  <a:gd name="T80" fmla="*/ 184545 w 649"/>
                  <a:gd name="T81" fmla="*/ 85079 h 5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9" h="59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rgbClr val="FFFFFF"/>
              </a:solidFill>
              <a:ln>
                <a:noFill/>
              </a:ln>
              <a:effectLst/>
              <a:extLst/>
            </p:spPr>
            <p:txBody>
              <a:bodyPr wrap="none" anchor="ctr"/>
              <a:lstStyle/>
              <a:p>
                <a:pPr eaLnBrk="1" hangingPunct="1">
                  <a:defRPr/>
                </a:pPr>
                <a:endParaRPr lang="zh-CN" altLang="en-US"/>
              </a:p>
            </p:txBody>
          </p:sp>
        </p:grpSp>
        <p:grpSp>
          <p:nvGrpSpPr>
            <p:cNvPr id="8" name="组合 4"/>
            <p:cNvGrpSpPr/>
            <p:nvPr/>
          </p:nvGrpSpPr>
          <p:grpSpPr>
            <a:xfrm>
              <a:off x="1157188" y="5013498"/>
              <a:ext cx="853440" cy="853440"/>
              <a:chOff x="808845" y="5100583"/>
              <a:chExt cx="853440" cy="853440"/>
            </a:xfrm>
          </p:grpSpPr>
          <p:sp>
            <p:nvSpPr>
              <p:cNvPr id="9" name="椭圆 8"/>
              <p:cNvSpPr/>
              <p:nvPr/>
            </p:nvSpPr>
            <p:spPr>
              <a:xfrm>
                <a:off x="808845" y="5100583"/>
                <a:ext cx="853440" cy="853440"/>
              </a:xfrm>
              <a:prstGeom prst="ellipse">
                <a:avLst/>
              </a:prstGeom>
              <a:solidFill>
                <a:srgbClr val="24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C00000"/>
                      </a:gs>
                      <a:gs pos="100000">
                        <a:srgbClr val="F42400"/>
                      </a:gs>
                    </a:gsLst>
                    <a:lin ang="3000000" scaled="0"/>
                  </a:gradFill>
                </a:endParaRPr>
              </a:p>
            </p:txBody>
          </p:sp>
          <p:sp>
            <p:nvSpPr>
              <p:cNvPr id="10" name="Freeform 159"/>
              <p:cNvSpPr>
                <a:spLocks noChangeArrowheads="1"/>
              </p:cNvSpPr>
              <p:nvPr/>
            </p:nvSpPr>
            <p:spPr bwMode="auto">
              <a:xfrm>
                <a:off x="1010795" y="5309030"/>
                <a:ext cx="449540" cy="436546"/>
              </a:xfrm>
              <a:custGeom>
                <a:avLst/>
                <a:gdLst>
                  <a:gd name="T0" fmla="*/ 63820 w 634"/>
                  <a:gd name="T1" fmla="*/ 68484 h 619"/>
                  <a:gd name="T2" fmla="*/ 63820 w 634"/>
                  <a:gd name="T3" fmla="*/ 68484 h 619"/>
                  <a:gd name="T4" fmla="*/ 58411 w 634"/>
                  <a:gd name="T5" fmla="*/ 73504 h 619"/>
                  <a:gd name="T6" fmla="*/ 58411 w 634"/>
                  <a:gd name="T7" fmla="*/ 147724 h 619"/>
                  <a:gd name="T8" fmla="*/ 63820 w 634"/>
                  <a:gd name="T9" fmla="*/ 152744 h 619"/>
                  <a:gd name="T10" fmla="*/ 74637 w 634"/>
                  <a:gd name="T11" fmla="*/ 147724 h 619"/>
                  <a:gd name="T12" fmla="*/ 74637 w 634"/>
                  <a:gd name="T13" fmla="*/ 73504 h 619"/>
                  <a:gd name="T14" fmla="*/ 63820 w 634"/>
                  <a:gd name="T15" fmla="*/ 68484 h 619"/>
                  <a:gd name="T16" fmla="*/ 122231 w 634"/>
                  <a:gd name="T17" fmla="*/ 89639 h 619"/>
                  <a:gd name="T18" fmla="*/ 122231 w 634"/>
                  <a:gd name="T19" fmla="*/ 89639 h 619"/>
                  <a:gd name="T20" fmla="*/ 116822 w 634"/>
                  <a:gd name="T21" fmla="*/ 94658 h 619"/>
                  <a:gd name="T22" fmla="*/ 116822 w 634"/>
                  <a:gd name="T23" fmla="*/ 136968 h 619"/>
                  <a:gd name="T24" fmla="*/ 122231 w 634"/>
                  <a:gd name="T25" fmla="*/ 147724 h 619"/>
                  <a:gd name="T26" fmla="*/ 127639 w 634"/>
                  <a:gd name="T27" fmla="*/ 136968 h 619"/>
                  <a:gd name="T28" fmla="*/ 127639 w 634"/>
                  <a:gd name="T29" fmla="*/ 94658 h 619"/>
                  <a:gd name="T30" fmla="*/ 122231 w 634"/>
                  <a:gd name="T31" fmla="*/ 89639 h 619"/>
                  <a:gd name="T32" fmla="*/ 169825 w 634"/>
                  <a:gd name="T33" fmla="*/ 0 h 619"/>
                  <a:gd name="T34" fmla="*/ 169825 w 634"/>
                  <a:gd name="T35" fmla="*/ 0 h 619"/>
                  <a:gd name="T36" fmla="*/ 116822 w 634"/>
                  <a:gd name="T37" fmla="*/ 41951 h 619"/>
                  <a:gd name="T38" fmla="*/ 58411 w 634"/>
                  <a:gd name="T39" fmla="*/ 20796 h 619"/>
                  <a:gd name="T40" fmla="*/ 0 w 634"/>
                  <a:gd name="T41" fmla="*/ 52707 h 619"/>
                  <a:gd name="T42" fmla="*/ 0 w 634"/>
                  <a:gd name="T43" fmla="*/ 221586 h 619"/>
                  <a:gd name="T44" fmla="*/ 58411 w 634"/>
                  <a:gd name="T45" fmla="*/ 190034 h 619"/>
                  <a:gd name="T46" fmla="*/ 116822 w 634"/>
                  <a:gd name="T47" fmla="*/ 210830 h 619"/>
                  <a:gd name="T48" fmla="*/ 169825 w 634"/>
                  <a:gd name="T49" fmla="*/ 168879 h 619"/>
                  <a:gd name="T50" fmla="*/ 228236 w 634"/>
                  <a:gd name="T51" fmla="*/ 210830 h 619"/>
                  <a:gd name="T52" fmla="*/ 228236 w 634"/>
                  <a:gd name="T53" fmla="*/ 41951 h 619"/>
                  <a:gd name="T54" fmla="*/ 169825 w 634"/>
                  <a:gd name="T55" fmla="*/ 0 h 619"/>
                  <a:gd name="T56" fmla="*/ 212372 w 634"/>
                  <a:gd name="T57" fmla="*/ 184655 h 619"/>
                  <a:gd name="T58" fmla="*/ 212372 w 634"/>
                  <a:gd name="T59" fmla="*/ 184655 h 619"/>
                  <a:gd name="T60" fmla="*/ 169825 w 634"/>
                  <a:gd name="T61" fmla="*/ 152744 h 619"/>
                  <a:gd name="T62" fmla="*/ 116822 w 634"/>
                  <a:gd name="T63" fmla="*/ 195053 h 619"/>
                  <a:gd name="T64" fmla="*/ 58411 w 634"/>
                  <a:gd name="T65" fmla="*/ 173899 h 619"/>
                  <a:gd name="T66" fmla="*/ 15865 w 634"/>
                  <a:gd name="T67" fmla="*/ 200432 h 619"/>
                  <a:gd name="T68" fmla="*/ 15865 w 634"/>
                  <a:gd name="T69" fmla="*/ 58086 h 619"/>
                  <a:gd name="T70" fmla="*/ 58411 w 634"/>
                  <a:gd name="T71" fmla="*/ 31553 h 619"/>
                  <a:gd name="T72" fmla="*/ 116822 w 634"/>
                  <a:gd name="T73" fmla="*/ 52707 h 619"/>
                  <a:gd name="T74" fmla="*/ 169825 w 634"/>
                  <a:gd name="T75" fmla="*/ 10398 h 619"/>
                  <a:gd name="T76" fmla="*/ 212372 w 634"/>
                  <a:gd name="T77" fmla="*/ 41951 h 619"/>
                  <a:gd name="T78" fmla="*/ 212372 w 634"/>
                  <a:gd name="T79" fmla="*/ 184655 h 619"/>
                  <a:gd name="T80" fmla="*/ 169825 w 634"/>
                  <a:gd name="T81" fmla="*/ 115813 h 619"/>
                  <a:gd name="T82" fmla="*/ 169825 w 634"/>
                  <a:gd name="T83" fmla="*/ 115813 h 619"/>
                  <a:gd name="T84" fmla="*/ 180642 w 634"/>
                  <a:gd name="T85" fmla="*/ 126570 h 619"/>
                  <a:gd name="T86" fmla="*/ 186051 w 634"/>
                  <a:gd name="T87" fmla="*/ 115813 h 619"/>
                  <a:gd name="T88" fmla="*/ 186051 w 634"/>
                  <a:gd name="T89" fmla="*/ 63106 h 619"/>
                  <a:gd name="T90" fmla="*/ 180642 w 634"/>
                  <a:gd name="T91" fmla="*/ 52707 h 619"/>
                  <a:gd name="T92" fmla="*/ 169825 w 634"/>
                  <a:gd name="T93" fmla="*/ 63106 h 619"/>
                  <a:gd name="T94" fmla="*/ 169825 w 634"/>
                  <a:gd name="T95" fmla="*/ 115813 h 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solidFill>
                <a:srgbClr val="FFFFFF"/>
              </a:solidFill>
              <a:ln>
                <a:noFill/>
              </a:ln>
              <a:effectLst/>
              <a:extLst/>
            </p:spPr>
            <p:txBody>
              <a:bodyPr wrap="none" anchor="ctr"/>
              <a:lstStyle/>
              <a:p>
                <a:pPr eaLnBrk="1" hangingPunct="1">
                  <a:defRPr/>
                </a:pPr>
                <a:endParaRPr lang="zh-CN" altLang="en-US"/>
              </a:p>
            </p:txBody>
          </p:sp>
        </p:grpSp>
      </p:grpSp>
      <p:pic>
        <p:nvPicPr>
          <p:cNvPr id="15" name="图片占位符 14"/>
          <p:cNvPicPr>
            <a:picLocks noChangeAspect="1"/>
          </p:cNvPicPr>
          <p:nvPr/>
        </p:nvPicPr>
        <p:blipFill rotWithShape="1">
          <a:blip r:embed="rId2" cstate="print">
            <a:extLst>
              <a:ext uri="{28A0092B-C50C-407E-A947-70E740481C1C}">
                <a14:useLocalDpi xmlns:a14="http://schemas.microsoft.com/office/drawing/2010/main" xmlns="" val="0"/>
              </a:ext>
            </a:extLst>
          </a:blip>
          <a:srcRect r="24675"/>
          <a:stretch/>
        </p:blipFill>
        <p:spPr>
          <a:xfrm>
            <a:off x="6122138" y="1573176"/>
            <a:ext cx="2427872" cy="2148798"/>
          </a:xfrm>
          <a:custGeom>
            <a:avLst/>
            <a:gdLst>
              <a:gd name="connsiteX0" fmla="*/ 0 w 2538589"/>
              <a:gd name="connsiteY0" fmla="*/ 0 h 2119372"/>
              <a:gd name="connsiteX1" fmla="*/ 2538589 w 2538589"/>
              <a:gd name="connsiteY1" fmla="*/ 0 h 2119372"/>
              <a:gd name="connsiteX2" fmla="*/ 2538589 w 2538589"/>
              <a:gd name="connsiteY2" fmla="*/ 2119372 h 2119372"/>
              <a:gd name="connsiteX3" fmla="*/ 0 w 2538589"/>
              <a:gd name="connsiteY3" fmla="*/ 2119372 h 2119372"/>
            </a:gdLst>
            <a:ahLst/>
            <a:cxnLst>
              <a:cxn ang="0">
                <a:pos x="connsiteX0" y="connsiteY0"/>
              </a:cxn>
              <a:cxn ang="0">
                <a:pos x="connsiteX1" y="connsiteY1"/>
              </a:cxn>
              <a:cxn ang="0">
                <a:pos x="connsiteX2" y="connsiteY2"/>
              </a:cxn>
              <a:cxn ang="0">
                <a:pos x="connsiteX3" y="connsiteY3"/>
              </a:cxn>
            </a:cxnLst>
            <a:rect l="l" t="t" r="r" b="b"/>
            <a:pathLst>
              <a:path w="2538589" h="2119372">
                <a:moveTo>
                  <a:pt x="0" y="0"/>
                </a:moveTo>
                <a:lnTo>
                  <a:pt x="2538589" y="0"/>
                </a:lnTo>
                <a:lnTo>
                  <a:pt x="2538589" y="2119372"/>
                </a:lnTo>
                <a:lnTo>
                  <a:pt x="0" y="2119372"/>
                </a:lnTo>
                <a:close/>
              </a:path>
            </a:pathLst>
          </a:custGeom>
        </p:spPr>
      </p:pic>
      <p:pic>
        <p:nvPicPr>
          <p:cNvPr id="16" name="图片占位符 15"/>
          <p:cNvPicPr>
            <a:picLocks noChangeAspect="1"/>
          </p:cNvPicPr>
          <p:nvPr/>
        </p:nvPicPr>
        <p:blipFill rotWithShape="1">
          <a:blip r:embed="rId3" cstate="print">
            <a:extLst>
              <a:ext uri="{28A0092B-C50C-407E-A947-70E740481C1C}">
                <a14:useLocalDpi xmlns:a14="http://schemas.microsoft.com/office/drawing/2010/main" xmlns="" val="0"/>
              </a:ext>
            </a:extLst>
          </a:blip>
          <a:srcRect t="40065"/>
          <a:stretch/>
        </p:blipFill>
        <p:spPr>
          <a:xfrm>
            <a:off x="6122138" y="3898900"/>
            <a:ext cx="5049650" cy="2017662"/>
          </a:xfrm>
          <a:custGeom>
            <a:avLst/>
            <a:gdLst>
              <a:gd name="connsiteX0" fmla="*/ 0 w 5067649"/>
              <a:gd name="connsiteY0" fmla="*/ 0 h 2133134"/>
              <a:gd name="connsiteX1" fmla="*/ 5067649 w 5067649"/>
              <a:gd name="connsiteY1" fmla="*/ 0 h 2133134"/>
              <a:gd name="connsiteX2" fmla="*/ 5067649 w 5067649"/>
              <a:gd name="connsiteY2" fmla="*/ 2133134 h 2133134"/>
              <a:gd name="connsiteX3" fmla="*/ 0 w 5067649"/>
              <a:gd name="connsiteY3" fmla="*/ 2133134 h 2133134"/>
            </a:gdLst>
            <a:ahLst/>
            <a:cxnLst>
              <a:cxn ang="0">
                <a:pos x="connsiteX0" y="connsiteY0"/>
              </a:cxn>
              <a:cxn ang="0">
                <a:pos x="connsiteX1" y="connsiteY1"/>
              </a:cxn>
              <a:cxn ang="0">
                <a:pos x="connsiteX2" y="connsiteY2"/>
              </a:cxn>
              <a:cxn ang="0">
                <a:pos x="connsiteX3" y="connsiteY3"/>
              </a:cxn>
            </a:cxnLst>
            <a:rect l="l" t="t" r="r" b="b"/>
            <a:pathLst>
              <a:path w="5067649" h="2133134">
                <a:moveTo>
                  <a:pt x="0" y="0"/>
                </a:moveTo>
                <a:lnTo>
                  <a:pt x="5067649" y="0"/>
                </a:lnTo>
                <a:lnTo>
                  <a:pt x="5067649" y="2133134"/>
                </a:lnTo>
                <a:lnTo>
                  <a:pt x="0" y="2133134"/>
                </a:lnTo>
                <a:close/>
              </a:path>
            </a:pathLst>
          </a:custGeom>
        </p:spPr>
      </p:pic>
      <p:grpSp>
        <p:nvGrpSpPr>
          <p:cNvPr id="17" name="组合 48"/>
          <p:cNvGrpSpPr/>
          <p:nvPr/>
        </p:nvGrpSpPr>
        <p:grpSpPr>
          <a:xfrm>
            <a:off x="1111176" y="1882494"/>
            <a:ext cx="4405412" cy="1169401"/>
            <a:chOff x="7483989" y="3301782"/>
            <a:chExt cx="4405412" cy="1169401"/>
          </a:xfrm>
        </p:grpSpPr>
        <p:sp>
          <p:nvSpPr>
            <p:cNvPr id="18" name="矩形 17"/>
            <p:cNvSpPr/>
            <p:nvPr/>
          </p:nvSpPr>
          <p:spPr>
            <a:xfrm>
              <a:off x="7483989" y="3732519"/>
              <a:ext cx="4405412" cy="738664"/>
            </a:xfrm>
            <a:prstGeom prst="rect">
              <a:avLst/>
            </a:prstGeom>
          </p:spPr>
          <p:txBody>
            <a:bodyPr wrap="square">
              <a:spAutoFit/>
              <a:scene3d>
                <a:camera prst="orthographicFront"/>
                <a:lightRig rig="threePt" dir="t"/>
              </a:scene3d>
              <a:sp3d contourW="12700"/>
            </a:bodyPr>
            <a:lstStyle/>
            <a:p>
              <a:r>
                <a:rPr lang="en-US" altLang="zh-CN" sz="1400" dirty="0">
                  <a:solidFill>
                    <a:schemeClr val="bg1">
                      <a:lumMod val="50000"/>
                    </a:schemeClr>
                  </a:solidFill>
                  <a:latin typeface="Century Gothic" panose="020B0502020202020204" pitchFamily="34" charset="0"/>
                </a:rPr>
                <a:t>The user can demonstrate on a projector or computer, or print the presentation and make it into a film a wider field</a:t>
              </a:r>
            </a:p>
          </p:txBody>
        </p:sp>
        <p:sp>
          <p:nvSpPr>
            <p:cNvPr id="19" name="矩形 18"/>
            <p:cNvSpPr/>
            <p:nvPr/>
          </p:nvSpPr>
          <p:spPr>
            <a:xfrm>
              <a:off x="7483989" y="3301782"/>
              <a:ext cx="2050552"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chemeClr val="tx1">
                      <a:lumMod val="65000"/>
                      <a:lumOff val="35000"/>
                    </a:schemeClr>
                  </a:solidFill>
                  <a:latin typeface="Microsoft YaHei" charset="-122"/>
                  <a:ea typeface="Microsoft YaHei" charset="-122"/>
                  <a:cs typeface="Microsoft YaHei" charset="-122"/>
                </a:rPr>
                <a:t>输入文字</a:t>
              </a:r>
            </a:p>
          </p:txBody>
        </p:sp>
      </p:grpSp>
      <p:grpSp>
        <p:nvGrpSpPr>
          <p:cNvPr id="20" name="组合 51"/>
          <p:cNvGrpSpPr/>
          <p:nvPr/>
        </p:nvGrpSpPr>
        <p:grpSpPr>
          <a:xfrm>
            <a:off x="1111176" y="3226030"/>
            <a:ext cx="4405412" cy="1169401"/>
            <a:chOff x="7483989" y="3301782"/>
            <a:chExt cx="4405412" cy="1169401"/>
          </a:xfrm>
        </p:grpSpPr>
        <p:sp>
          <p:nvSpPr>
            <p:cNvPr id="21" name="矩形 20"/>
            <p:cNvSpPr/>
            <p:nvPr/>
          </p:nvSpPr>
          <p:spPr>
            <a:xfrm>
              <a:off x="7483989" y="3732519"/>
              <a:ext cx="4405412" cy="738664"/>
            </a:xfrm>
            <a:prstGeom prst="rect">
              <a:avLst/>
            </a:prstGeom>
          </p:spPr>
          <p:txBody>
            <a:bodyPr wrap="square">
              <a:spAutoFit/>
              <a:scene3d>
                <a:camera prst="orthographicFront"/>
                <a:lightRig rig="threePt" dir="t"/>
              </a:scene3d>
              <a:sp3d contourW="12700"/>
            </a:bodyPr>
            <a:lstStyle/>
            <a:p>
              <a:r>
                <a:rPr lang="en-US" altLang="zh-CN" sz="1400" dirty="0">
                  <a:solidFill>
                    <a:schemeClr val="bg1">
                      <a:lumMod val="50000"/>
                    </a:schemeClr>
                  </a:solidFill>
                  <a:latin typeface="Century Gothic" panose="020B0502020202020204" pitchFamily="34" charset="0"/>
                </a:rPr>
                <a:t>The user can demonstrate on a projector or computer, or print the presentation and make it into a film a wider field</a:t>
              </a:r>
            </a:p>
          </p:txBody>
        </p:sp>
        <p:sp>
          <p:nvSpPr>
            <p:cNvPr id="22" name="矩形 21"/>
            <p:cNvSpPr/>
            <p:nvPr/>
          </p:nvSpPr>
          <p:spPr>
            <a:xfrm>
              <a:off x="7483989" y="3301782"/>
              <a:ext cx="2050552"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chemeClr val="tx1">
                      <a:lumMod val="65000"/>
                      <a:lumOff val="35000"/>
                    </a:schemeClr>
                  </a:solidFill>
                  <a:latin typeface="Microsoft YaHei" charset="-122"/>
                  <a:ea typeface="Microsoft YaHei" charset="-122"/>
                  <a:cs typeface="Microsoft YaHei" charset="-122"/>
                </a:rPr>
                <a:t>输入文字</a:t>
              </a:r>
            </a:p>
          </p:txBody>
        </p:sp>
      </p:grpSp>
    </p:spTree>
    <p:extLst>
      <p:ext uri="{BB962C8B-B14F-4D97-AF65-F5344CB8AC3E}">
        <p14:creationId xmlns:p14="http://schemas.microsoft.com/office/powerpoint/2010/main" xmlns="" val="428340258"/>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1785" y="5041751"/>
            <a:ext cx="8432723" cy="769407"/>
          </a:xfrm>
          <a:prstGeom prst="rect">
            <a:avLst/>
          </a:prstGeom>
        </p:spPr>
        <p:txBody>
          <a:bodyPr wrap="square" lIns="121885" tIns="60943" rIns="121885" bIns="60943">
            <a:spAutoFit/>
          </a:bodyPr>
          <a:lstStyle/>
          <a:p>
            <a:pPr algn="ctr"/>
            <a:r>
              <a:rPr lang="en-US" altLang="zh-CN" sz="1400" dirty="0">
                <a:solidFill>
                  <a:schemeClr val="bg1">
                    <a:lumMod val="50000"/>
                  </a:schemeClr>
                </a:solidFill>
                <a:latin typeface="Century Gothic" panose="020B0502020202020204" pitchFamily="34" charset="0"/>
              </a:rPr>
              <a:t>The user can demonstrate on a projector or computer, or print the presentation and </a:t>
            </a:r>
            <a:r>
              <a:rPr lang="en-US" altLang="zh-CN" sz="1400" dirty="0" err="1">
                <a:solidFill>
                  <a:schemeClr val="bg1">
                    <a:lumMod val="50000"/>
                  </a:schemeClr>
                </a:solidFill>
                <a:latin typeface="Century Gothic" panose="020B0502020202020204" pitchFamily="34" charset="0"/>
              </a:rPr>
              <a:t>makeThe</a:t>
            </a:r>
            <a:r>
              <a:rPr lang="en-US" altLang="zh-CN" sz="1400" dirty="0">
                <a:solidFill>
                  <a:schemeClr val="bg1">
                    <a:lumMod val="50000"/>
                  </a:schemeClr>
                </a:solidFill>
                <a:latin typeface="Century Gothic" panose="020B0502020202020204" pitchFamily="34" charset="0"/>
              </a:rPr>
              <a:t> user can demonstrate on a projector or computer, or print the presentation and make</a:t>
            </a:r>
          </a:p>
          <a:p>
            <a:pPr algn="ctr"/>
            <a:endParaRPr lang="en-US" altLang="zh-CN" sz="1400" dirty="0">
              <a:solidFill>
                <a:schemeClr val="bg1">
                  <a:lumMod val="50000"/>
                </a:schemeClr>
              </a:solidFill>
              <a:latin typeface="Century Gothic" panose="020B0502020202020204" pitchFamily="34" charset="0"/>
            </a:endParaRPr>
          </a:p>
        </p:txBody>
      </p:sp>
      <p:grpSp>
        <p:nvGrpSpPr>
          <p:cNvPr id="3" name="组合 4"/>
          <p:cNvGrpSpPr/>
          <p:nvPr/>
        </p:nvGrpSpPr>
        <p:grpSpPr>
          <a:xfrm>
            <a:off x="959357" y="1641171"/>
            <a:ext cx="3020096" cy="2824615"/>
            <a:chOff x="957770" y="1467711"/>
            <a:chExt cx="3021028" cy="2825105"/>
          </a:xfrm>
        </p:grpSpPr>
        <p:grpSp>
          <p:nvGrpSpPr>
            <p:cNvPr id="4" name="组合 5"/>
            <p:cNvGrpSpPr/>
            <p:nvPr/>
          </p:nvGrpSpPr>
          <p:grpSpPr>
            <a:xfrm>
              <a:off x="957770" y="1467711"/>
              <a:ext cx="3021028" cy="2825105"/>
              <a:chOff x="1570902" y="3815673"/>
              <a:chExt cx="2534920" cy="2370523"/>
            </a:xfrm>
          </p:grpSpPr>
          <p:sp>
            <p:nvSpPr>
              <p:cNvPr id="8" name="矩形 7"/>
              <p:cNvSpPr/>
              <p:nvPr/>
            </p:nvSpPr>
            <p:spPr>
              <a:xfrm>
                <a:off x="1570902" y="4544008"/>
                <a:ext cx="2534920" cy="1642188"/>
              </a:xfrm>
              <a:prstGeom prst="rect">
                <a:avLst/>
              </a:prstGeom>
              <a:noFill/>
              <a:ln w="38100">
                <a:solidFill>
                  <a:srgbClr val="2460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latin typeface="微软雅黑" panose="020B0503020204020204" pitchFamily="34" charset="-122"/>
                  <a:ea typeface="微软雅黑" panose="020B0503020204020204" pitchFamily="34" charset="-122"/>
                </a:endParaRPr>
              </a:p>
            </p:txBody>
          </p:sp>
          <p:sp>
            <p:nvSpPr>
              <p:cNvPr id="9" name="圆角矩形 8"/>
              <p:cNvSpPr/>
              <p:nvPr/>
            </p:nvSpPr>
            <p:spPr>
              <a:xfrm>
                <a:off x="2305774" y="3815673"/>
                <a:ext cx="1065176" cy="1065176"/>
              </a:xfrm>
              <a:prstGeom prst="roundRect">
                <a:avLst/>
              </a:prstGeom>
              <a:solidFill>
                <a:srgbClr val="24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332819" y="2853590"/>
              <a:ext cx="2270928" cy="338485"/>
            </a:xfrm>
            <a:prstGeom prst="rect">
              <a:avLst/>
            </a:prstGeom>
            <a:noFill/>
          </p:spPr>
          <p:txBody>
            <a:bodyPr wrap="square" rtlCol="0">
              <a:spAutoFit/>
            </a:bodyPr>
            <a:lstStyle/>
            <a:p>
              <a:pPr algn="ctr"/>
              <a:r>
                <a:rPr lang="zh-CN" altLang="en-US" sz="1599" b="1" dirty="0">
                  <a:solidFill>
                    <a:schemeClr val="tx1">
                      <a:lumMod val="65000"/>
                      <a:lumOff val="35000"/>
                    </a:schemeClr>
                  </a:solidFill>
                  <a:latin typeface="微软雅黑" panose="020B0503020204020204" pitchFamily="34" charset="-122"/>
                  <a:ea typeface="微软雅黑" panose="020B0503020204020204" pitchFamily="34" charset="-122"/>
                </a:rPr>
                <a:t>单击编辑标题</a:t>
              </a:r>
            </a:p>
          </p:txBody>
        </p:sp>
        <p:sp>
          <p:nvSpPr>
            <p:cNvPr id="6" name="文本框 5"/>
            <p:cNvSpPr txBox="1"/>
            <p:nvPr/>
          </p:nvSpPr>
          <p:spPr>
            <a:xfrm>
              <a:off x="1362211" y="3386854"/>
              <a:ext cx="2241535" cy="831141"/>
            </a:xfrm>
            <a:prstGeom prst="rect">
              <a:avLst/>
            </a:prstGeom>
            <a:noFill/>
          </p:spPr>
          <p:txBody>
            <a:bodyPr wrap="square" rtlCol="0">
              <a:spAutoFit/>
            </a:bodyPr>
            <a:lstStyle/>
            <a:p>
              <a:pPr algn="ctr"/>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make</a:t>
              </a:r>
            </a:p>
          </p:txBody>
        </p:sp>
        <p:sp>
          <p:nvSpPr>
            <p:cNvPr id="7" name="Freeform 394"/>
            <p:cNvSpPr>
              <a:spLocks noEditPoints="1"/>
            </p:cNvSpPr>
            <p:nvPr/>
          </p:nvSpPr>
          <p:spPr bwMode="auto">
            <a:xfrm>
              <a:off x="2217458" y="1884941"/>
              <a:ext cx="501650" cy="434975"/>
            </a:xfrm>
            <a:custGeom>
              <a:avLst/>
              <a:gdLst>
                <a:gd name="T0" fmla="*/ 39 w 183"/>
                <a:gd name="T1" fmla="*/ 1 h 159"/>
                <a:gd name="T2" fmla="*/ 57 w 183"/>
                <a:gd name="T3" fmla="*/ 16 h 159"/>
                <a:gd name="T4" fmla="*/ 22 w 183"/>
                <a:gd name="T5" fmla="*/ 16 h 159"/>
                <a:gd name="T6" fmla="*/ 39 w 183"/>
                <a:gd name="T7" fmla="*/ 1 h 159"/>
                <a:gd name="T8" fmla="*/ 106 w 183"/>
                <a:gd name="T9" fmla="*/ 32 h 159"/>
                <a:gd name="T10" fmla="*/ 147 w 183"/>
                <a:gd name="T11" fmla="*/ 49 h 159"/>
                <a:gd name="T12" fmla="*/ 163 w 183"/>
                <a:gd name="T13" fmla="*/ 90 h 159"/>
                <a:gd name="T14" fmla="*/ 147 w 183"/>
                <a:gd name="T15" fmla="*/ 130 h 159"/>
                <a:gd name="T16" fmla="*/ 106 w 183"/>
                <a:gd name="T17" fmla="*/ 147 h 159"/>
                <a:gd name="T18" fmla="*/ 66 w 183"/>
                <a:gd name="T19" fmla="*/ 130 h 159"/>
                <a:gd name="T20" fmla="*/ 49 w 183"/>
                <a:gd name="T21" fmla="*/ 90 h 159"/>
                <a:gd name="T22" fmla="*/ 66 w 183"/>
                <a:gd name="T23" fmla="*/ 49 h 159"/>
                <a:gd name="T24" fmla="*/ 106 w 183"/>
                <a:gd name="T25" fmla="*/ 32 h 159"/>
                <a:gd name="T26" fmla="*/ 99 w 183"/>
                <a:gd name="T27" fmla="*/ 62 h 159"/>
                <a:gd name="T28" fmla="*/ 76 w 183"/>
                <a:gd name="T29" fmla="*/ 71 h 159"/>
                <a:gd name="T30" fmla="*/ 79 w 183"/>
                <a:gd name="T31" fmla="*/ 96 h 159"/>
                <a:gd name="T32" fmla="*/ 95 w 183"/>
                <a:gd name="T33" fmla="*/ 82 h 159"/>
                <a:gd name="T34" fmla="*/ 99 w 183"/>
                <a:gd name="T35" fmla="*/ 62 h 159"/>
                <a:gd name="T36" fmla="*/ 134 w 183"/>
                <a:gd name="T37" fmla="*/ 62 h 159"/>
                <a:gd name="T38" fmla="*/ 106 w 183"/>
                <a:gd name="T39" fmla="*/ 50 h 159"/>
                <a:gd name="T40" fmla="*/ 79 w 183"/>
                <a:gd name="T41" fmla="*/ 62 h 159"/>
                <a:gd name="T42" fmla="*/ 67 w 183"/>
                <a:gd name="T43" fmla="*/ 90 h 159"/>
                <a:gd name="T44" fmla="*/ 79 w 183"/>
                <a:gd name="T45" fmla="*/ 117 h 159"/>
                <a:gd name="T46" fmla="*/ 106 w 183"/>
                <a:gd name="T47" fmla="*/ 129 h 159"/>
                <a:gd name="T48" fmla="*/ 134 w 183"/>
                <a:gd name="T49" fmla="*/ 117 h 159"/>
                <a:gd name="T50" fmla="*/ 145 w 183"/>
                <a:gd name="T51" fmla="*/ 90 h 159"/>
                <a:gd name="T52" fmla="*/ 134 w 183"/>
                <a:gd name="T53" fmla="*/ 62 h 159"/>
                <a:gd name="T54" fmla="*/ 77 w 183"/>
                <a:gd name="T55" fmla="*/ 0 h 159"/>
                <a:gd name="T56" fmla="*/ 64 w 183"/>
                <a:gd name="T57" fmla="*/ 24 h 159"/>
                <a:gd name="T58" fmla="*/ 21 w 183"/>
                <a:gd name="T59" fmla="*/ 24 h 159"/>
                <a:gd name="T60" fmla="*/ 0 w 183"/>
                <a:gd name="T61" fmla="*/ 45 h 159"/>
                <a:gd name="T62" fmla="*/ 0 w 183"/>
                <a:gd name="T63" fmla="*/ 137 h 159"/>
                <a:gd name="T64" fmla="*/ 21 w 183"/>
                <a:gd name="T65" fmla="*/ 159 h 159"/>
                <a:gd name="T66" fmla="*/ 161 w 183"/>
                <a:gd name="T67" fmla="*/ 159 h 159"/>
                <a:gd name="T68" fmla="*/ 183 w 183"/>
                <a:gd name="T69" fmla="*/ 137 h 159"/>
                <a:gd name="T70" fmla="*/ 183 w 183"/>
                <a:gd name="T71" fmla="*/ 45 h 159"/>
                <a:gd name="T72" fmla="*/ 161 w 183"/>
                <a:gd name="T73" fmla="*/ 24 h 159"/>
                <a:gd name="T74" fmla="*/ 154 w 183"/>
                <a:gd name="T75" fmla="*/ 24 h 159"/>
                <a:gd name="T76" fmla="*/ 140 w 183"/>
                <a:gd name="T77" fmla="*/ 0 h 159"/>
                <a:gd name="T78" fmla="*/ 77 w 183"/>
                <a:gd name="T7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 h="159">
                  <a:moveTo>
                    <a:pt x="39" y="1"/>
                  </a:moveTo>
                  <a:cubicBezTo>
                    <a:pt x="48" y="1"/>
                    <a:pt x="55" y="8"/>
                    <a:pt x="57" y="16"/>
                  </a:cubicBezTo>
                  <a:cubicBezTo>
                    <a:pt x="22" y="16"/>
                    <a:pt x="22" y="16"/>
                    <a:pt x="22" y="16"/>
                  </a:cubicBezTo>
                  <a:cubicBezTo>
                    <a:pt x="23" y="8"/>
                    <a:pt x="30" y="1"/>
                    <a:pt x="39" y="1"/>
                  </a:cubicBezTo>
                  <a:close/>
                  <a:moveTo>
                    <a:pt x="106" y="32"/>
                  </a:moveTo>
                  <a:cubicBezTo>
                    <a:pt x="122" y="32"/>
                    <a:pt x="136" y="39"/>
                    <a:pt x="147" y="49"/>
                  </a:cubicBezTo>
                  <a:cubicBezTo>
                    <a:pt x="157" y="59"/>
                    <a:pt x="163" y="74"/>
                    <a:pt x="163" y="90"/>
                  </a:cubicBezTo>
                  <a:cubicBezTo>
                    <a:pt x="163" y="105"/>
                    <a:pt x="157" y="120"/>
                    <a:pt x="147" y="130"/>
                  </a:cubicBezTo>
                  <a:cubicBezTo>
                    <a:pt x="136" y="140"/>
                    <a:pt x="122" y="147"/>
                    <a:pt x="106" y="147"/>
                  </a:cubicBezTo>
                  <a:cubicBezTo>
                    <a:pt x="90" y="147"/>
                    <a:pt x="76" y="140"/>
                    <a:pt x="66" y="130"/>
                  </a:cubicBezTo>
                  <a:cubicBezTo>
                    <a:pt x="55" y="120"/>
                    <a:pt x="49" y="105"/>
                    <a:pt x="49" y="90"/>
                  </a:cubicBezTo>
                  <a:cubicBezTo>
                    <a:pt x="49" y="74"/>
                    <a:pt x="55" y="59"/>
                    <a:pt x="66" y="49"/>
                  </a:cubicBezTo>
                  <a:cubicBezTo>
                    <a:pt x="76" y="39"/>
                    <a:pt x="90" y="32"/>
                    <a:pt x="106" y="32"/>
                  </a:cubicBezTo>
                  <a:close/>
                  <a:moveTo>
                    <a:pt x="99" y="62"/>
                  </a:moveTo>
                  <a:cubicBezTo>
                    <a:pt x="92" y="57"/>
                    <a:pt x="81" y="62"/>
                    <a:pt x="76" y="71"/>
                  </a:cubicBezTo>
                  <a:cubicBezTo>
                    <a:pt x="70" y="81"/>
                    <a:pt x="72" y="92"/>
                    <a:pt x="79" y="96"/>
                  </a:cubicBezTo>
                  <a:cubicBezTo>
                    <a:pt x="86" y="100"/>
                    <a:pt x="90" y="92"/>
                    <a:pt x="95" y="82"/>
                  </a:cubicBezTo>
                  <a:cubicBezTo>
                    <a:pt x="101" y="73"/>
                    <a:pt x="106" y="66"/>
                    <a:pt x="99" y="62"/>
                  </a:cubicBezTo>
                  <a:close/>
                  <a:moveTo>
                    <a:pt x="134" y="62"/>
                  </a:moveTo>
                  <a:cubicBezTo>
                    <a:pt x="127" y="55"/>
                    <a:pt x="117" y="50"/>
                    <a:pt x="106" y="50"/>
                  </a:cubicBezTo>
                  <a:cubicBezTo>
                    <a:pt x="95" y="50"/>
                    <a:pt x="86" y="55"/>
                    <a:pt x="79" y="62"/>
                  </a:cubicBezTo>
                  <a:cubicBezTo>
                    <a:pt x="72" y="69"/>
                    <a:pt x="67" y="79"/>
                    <a:pt x="67" y="90"/>
                  </a:cubicBezTo>
                  <a:cubicBezTo>
                    <a:pt x="67" y="100"/>
                    <a:pt x="72" y="110"/>
                    <a:pt x="79" y="117"/>
                  </a:cubicBezTo>
                  <a:cubicBezTo>
                    <a:pt x="86" y="124"/>
                    <a:pt x="95" y="129"/>
                    <a:pt x="106" y="129"/>
                  </a:cubicBezTo>
                  <a:cubicBezTo>
                    <a:pt x="117" y="129"/>
                    <a:pt x="127" y="124"/>
                    <a:pt x="134" y="117"/>
                  </a:cubicBezTo>
                  <a:cubicBezTo>
                    <a:pt x="141" y="110"/>
                    <a:pt x="145" y="100"/>
                    <a:pt x="145" y="90"/>
                  </a:cubicBezTo>
                  <a:cubicBezTo>
                    <a:pt x="145" y="79"/>
                    <a:pt x="141" y="69"/>
                    <a:pt x="134" y="62"/>
                  </a:cubicBezTo>
                  <a:close/>
                  <a:moveTo>
                    <a:pt x="77" y="0"/>
                  </a:moveTo>
                  <a:cubicBezTo>
                    <a:pt x="64" y="24"/>
                    <a:pt x="64" y="24"/>
                    <a:pt x="64" y="24"/>
                  </a:cubicBezTo>
                  <a:cubicBezTo>
                    <a:pt x="21" y="24"/>
                    <a:pt x="21" y="24"/>
                    <a:pt x="21" y="24"/>
                  </a:cubicBezTo>
                  <a:cubicBezTo>
                    <a:pt x="9" y="24"/>
                    <a:pt x="0" y="34"/>
                    <a:pt x="0" y="45"/>
                  </a:cubicBezTo>
                  <a:cubicBezTo>
                    <a:pt x="0" y="137"/>
                    <a:pt x="0" y="137"/>
                    <a:pt x="0" y="137"/>
                  </a:cubicBezTo>
                  <a:cubicBezTo>
                    <a:pt x="0" y="149"/>
                    <a:pt x="9" y="159"/>
                    <a:pt x="21" y="159"/>
                  </a:cubicBezTo>
                  <a:cubicBezTo>
                    <a:pt x="161" y="159"/>
                    <a:pt x="161" y="159"/>
                    <a:pt x="161" y="159"/>
                  </a:cubicBezTo>
                  <a:cubicBezTo>
                    <a:pt x="173" y="159"/>
                    <a:pt x="183" y="149"/>
                    <a:pt x="183" y="137"/>
                  </a:cubicBezTo>
                  <a:cubicBezTo>
                    <a:pt x="183" y="45"/>
                    <a:pt x="183" y="45"/>
                    <a:pt x="183" y="45"/>
                  </a:cubicBezTo>
                  <a:cubicBezTo>
                    <a:pt x="183" y="34"/>
                    <a:pt x="173" y="24"/>
                    <a:pt x="161" y="24"/>
                  </a:cubicBezTo>
                  <a:cubicBezTo>
                    <a:pt x="154" y="24"/>
                    <a:pt x="154" y="24"/>
                    <a:pt x="154" y="24"/>
                  </a:cubicBezTo>
                  <a:cubicBezTo>
                    <a:pt x="140" y="0"/>
                    <a:pt x="140" y="0"/>
                    <a:pt x="140" y="0"/>
                  </a:cubicBezTo>
                  <a:lnTo>
                    <a:pt x="77" y="0"/>
                  </a:lnTo>
                  <a:close/>
                </a:path>
              </a:pathLst>
            </a:custGeom>
            <a:solidFill>
              <a:schemeClr val="bg1"/>
            </a:solidFill>
            <a:ln>
              <a:noFill/>
            </a:ln>
            <a:extLst/>
          </p:spPr>
          <p:txBody>
            <a:bodyPr lIns="80258" tIns="40129" rIns="80258" bIns="40129"/>
            <a:lstStyle/>
            <a:p>
              <a:pPr>
                <a:defRPr/>
              </a:pPr>
              <a:endParaRPr lang="zh-CN" altLang="en-US" sz="1599" dirty="0">
                <a:solidFill>
                  <a:schemeClr val="tx2"/>
                </a:solidFill>
                <a:latin typeface="微软雅黑" panose="020B0503020204020204" pitchFamily="34" charset="-122"/>
                <a:ea typeface="微软雅黑" panose="020B0503020204020204" pitchFamily="34" charset="-122"/>
              </a:endParaRPr>
            </a:p>
          </p:txBody>
        </p:sp>
      </p:grpSp>
      <p:grpSp>
        <p:nvGrpSpPr>
          <p:cNvPr id="10" name="组合 11"/>
          <p:cNvGrpSpPr/>
          <p:nvPr/>
        </p:nvGrpSpPr>
        <p:grpSpPr>
          <a:xfrm>
            <a:off x="4557618" y="1641171"/>
            <a:ext cx="3020096" cy="2824614"/>
            <a:chOff x="4557142" y="1467711"/>
            <a:chExt cx="3021028" cy="2825105"/>
          </a:xfrm>
        </p:grpSpPr>
        <p:grpSp>
          <p:nvGrpSpPr>
            <p:cNvPr id="11" name="组合 12"/>
            <p:cNvGrpSpPr/>
            <p:nvPr/>
          </p:nvGrpSpPr>
          <p:grpSpPr>
            <a:xfrm>
              <a:off x="4557142" y="1467711"/>
              <a:ext cx="3021028" cy="2825105"/>
              <a:chOff x="1570902" y="3815673"/>
              <a:chExt cx="2534920" cy="2370523"/>
            </a:xfrm>
          </p:grpSpPr>
          <p:sp>
            <p:nvSpPr>
              <p:cNvPr id="15" name="矩形 14"/>
              <p:cNvSpPr/>
              <p:nvPr/>
            </p:nvSpPr>
            <p:spPr>
              <a:xfrm>
                <a:off x="1570902" y="4544008"/>
                <a:ext cx="2534920" cy="1642188"/>
              </a:xfrm>
              <a:prstGeom prst="rect">
                <a:avLst/>
              </a:prstGeom>
              <a:noFill/>
              <a:ln w="38100">
                <a:solidFill>
                  <a:srgbClr val="2460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2305774" y="3815673"/>
                <a:ext cx="1065176" cy="1065176"/>
              </a:xfrm>
              <a:prstGeom prst="roundRect">
                <a:avLst/>
              </a:prstGeom>
              <a:solidFill>
                <a:srgbClr val="24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4932191" y="2853590"/>
              <a:ext cx="2270928" cy="338485"/>
            </a:xfrm>
            <a:prstGeom prst="rect">
              <a:avLst/>
            </a:prstGeom>
            <a:noFill/>
          </p:spPr>
          <p:txBody>
            <a:bodyPr wrap="square" rtlCol="0">
              <a:spAutoFit/>
            </a:bodyPr>
            <a:lstStyle/>
            <a:p>
              <a:pPr algn="ctr"/>
              <a:r>
                <a:rPr lang="zh-CN" altLang="en-US" sz="1599" b="1" dirty="0">
                  <a:solidFill>
                    <a:schemeClr val="tx1">
                      <a:lumMod val="65000"/>
                      <a:lumOff val="35000"/>
                    </a:schemeClr>
                  </a:solidFill>
                  <a:latin typeface="微软雅黑" panose="020B0503020204020204" pitchFamily="34" charset="-122"/>
                  <a:ea typeface="微软雅黑" panose="020B0503020204020204" pitchFamily="34" charset="-122"/>
                </a:rPr>
                <a:t>单击编辑标题</a:t>
              </a:r>
            </a:p>
          </p:txBody>
        </p:sp>
        <p:sp>
          <p:nvSpPr>
            <p:cNvPr id="13" name="文本框 12"/>
            <p:cNvSpPr txBox="1"/>
            <p:nvPr/>
          </p:nvSpPr>
          <p:spPr>
            <a:xfrm>
              <a:off x="4996433" y="3417632"/>
              <a:ext cx="2241535" cy="831141"/>
            </a:xfrm>
            <a:prstGeom prst="rect">
              <a:avLst/>
            </a:prstGeom>
            <a:noFill/>
          </p:spPr>
          <p:txBody>
            <a:bodyPr wrap="square" rtlCol="0">
              <a:spAutoFit/>
            </a:bodyPr>
            <a:lstStyle/>
            <a:p>
              <a:pPr algn="ctr"/>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make</a:t>
              </a:r>
            </a:p>
          </p:txBody>
        </p:sp>
        <p:sp>
          <p:nvSpPr>
            <p:cNvPr id="14" name="Freeform 15"/>
            <p:cNvSpPr>
              <a:spLocks noEditPoints="1"/>
            </p:cNvSpPr>
            <p:nvPr/>
          </p:nvSpPr>
          <p:spPr bwMode="auto">
            <a:xfrm>
              <a:off x="5871599" y="1884941"/>
              <a:ext cx="392112" cy="466725"/>
            </a:xfrm>
            <a:custGeom>
              <a:avLst/>
              <a:gdLst>
                <a:gd name="T0" fmla="*/ 323 w 671"/>
                <a:gd name="T1" fmla="*/ 326 h 798"/>
                <a:gd name="T2" fmla="*/ 323 w 671"/>
                <a:gd name="T3" fmla="*/ 798 h 798"/>
                <a:gd name="T4" fmla="*/ 671 w 671"/>
                <a:gd name="T5" fmla="*/ 675 h 798"/>
                <a:gd name="T6" fmla="*/ 671 w 671"/>
                <a:gd name="T7" fmla="*/ 203 h 798"/>
                <a:gd name="T8" fmla="*/ 323 w 671"/>
                <a:gd name="T9" fmla="*/ 326 h 798"/>
                <a:gd name="T10" fmla="*/ 292 w 671"/>
                <a:gd name="T11" fmla="*/ 356 h 798"/>
                <a:gd name="T12" fmla="*/ 292 w 671"/>
                <a:gd name="T13" fmla="*/ 422 h 798"/>
                <a:gd name="T14" fmla="*/ 228 w 671"/>
                <a:gd name="T15" fmla="*/ 391 h 798"/>
                <a:gd name="T16" fmla="*/ 228 w 671"/>
                <a:gd name="T17" fmla="*/ 320 h 798"/>
                <a:gd name="T18" fmla="*/ 292 w 671"/>
                <a:gd name="T19" fmla="*/ 356 h 798"/>
                <a:gd name="T20" fmla="*/ 577 w 671"/>
                <a:gd name="T21" fmla="*/ 152 h 798"/>
                <a:gd name="T22" fmla="*/ 559 w 671"/>
                <a:gd name="T23" fmla="*/ 143 h 798"/>
                <a:gd name="T24" fmla="*/ 224 w 671"/>
                <a:gd name="T25" fmla="*/ 260 h 798"/>
                <a:gd name="T26" fmla="*/ 214 w 671"/>
                <a:gd name="T27" fmla="*/ 269 h 798"/>
                <a:gd name="T28" fmla="*/ 214 w 671"/>
                <a:gd name="T29" fmla="*/ 748 h 798"/>
                <a:gd name="T30" fmla="*/ 305 w 671"/>
                <a:gd name="T31" fmla="*/ 797 h 798"/>
                <a:gd name="T32" fmla="*/ 305 w 671"/>
                <a:gd name="T33" fmla="*/ 326 h 798"/>
                <a:gd name="T34" fmla="*/ 231 w 671"/>
                <a:gd name="T35" fmla="*/ 287 h 798"/>
                <a:gd name="T36" fmla="*/ 232 w 671"/>
                <a:gd name="T37" fmla="*/ 286 h 798"/>
                <a:gd name="T38" fmla="*/ 568 w 671"/>
                <a:gd name="T39" fmla="*/ 170 h 798"/>
                <a:gd name="T40" fmla="*/ 577 w 671"/>
                <a:gd name="T41" fmla="*/ 152 h 798"/>
                <a:gd name="T42" fmla="*/ 78 w 671"/>
                <a:gd name="T43" fmla="*/ 216 h 798"/>
                <a:gd name="T44" fmla="*/ 78 w 671"/>
                <a:gd name="T45" fmla="*/ 281 h 798"/>
                <a:gd name="T46" fmla="*/ 14 w 671"/>
                <a:gd name="T47" fmla="*/ 250 h 798"/>
                <a:gd name="T48" fmla="*/ 14 w 671"/>
                <a:gd name="T49" fmla="*/ 180 h 798"/>
                <a:gd name="T50" fmla="*/ 78 w 671"/>
                <a:gd name="T51" fmla="*/ 216 h 798"/>
                <a:gd name="T52" fmla="*/ 363 w 671"/>
                <a:gd name="T53" fmla="*/ 11 h 798"/>
                <a:gd name="T54" fmla="*/ 346 w 671"/>
                <a:gd name="T55" fmla="*/ 2 h 798"/>
                <a:gd name="T56" fmla="*/ 10 w 671"/>
                <a:gd name="T57" fmla="*/ 119 h 798"/>
                <a:gd name="T58" fmla="*/ 0 w 671"/>
                <a:gd name="T59" fmla="*/ 128 h 798"/>
                <a:gd name="T60" fmla="*/ 0 w 671"/>
                <a:gd name="T61" fmla="*/ 608 h 798"/>
                <a:gd name="T62" fmla="*/ 92 w 671"/>
                <a:gd name="T63" fmla="*/ 656 h 798"/>
                <a:gd name="T64" fmla="*/ 92 w 671"/>
                <a:gd name="T65" fmla="*/ 186 h 798"/>
                <a:gd name="T66" fmla="*/ 17 w 671"/>
                <a:gd name="T67" fmla="*/ 146 h 798"/>
                <a:gd name="T68" fmla="*/ 18 w 671"/>
                <a:gd name="T69" fmla="*/ 146 h 798"/>
                <a:gd name="T70" fmla="*/ 354 w 671"/>
                <a:gd name="T71" fmla="*/ 29 h 798"/>
                <a:gd name="T72" fmla="*/ 363 w 671"/>
                <a:gd name="T73" fmla="*/ 11 h 798"/>
                <a:gd name="T74" fmla="*/ 185 w 671"/>
                <a:gd name="T75" fmla="*/ 290 h 798"/>
                <a:gd name="T76" fmla="*/ 185 w 671"/>
                <a:gd name="T77" fmla="*/ 355 h 798"/>
                <a:gd name="T78" fmla="*/ 121 w 671"/>
                <a:gd name="T79" fmla="*/ 324 h 798"/>
                <a:gd name="T80" fmla="*/ 121 w 671"/>
                <a:gd name="T81" fmla="*/ 254 h 798"/>
                <a:gd name="T82" fmla="*/ 185 w 671"/>
                <a:gd name="T83" fmla="*/ 290 h 798"/>
                <a:gd name="T84" fmla="*/ 470 w 671"/>
                <a:gd name="T85" fmla="*/ 85 h 798"/>
                <a:gd name="T86" fmla="*/ 453 w 671"/>
                <a:gd name="T87" fmla="*/ 76 h 798"/>
                <a:gd name="T88" fmla="*/ 117 w 671"/>
                <a:gd name="T89" fmla="*/ 193 h 798"/>
                <a:gd name="T90" fmla="*/ 107 w 671"/>
                <a:gd name="T91" fmla="*/ 202 h 798"/>
                <a:gd name="T92" fmla="*/ 107 w 671"/>
                <a:gd name="T93" fmla="*/ 682 h 798"/>
                <a:gd name="T94" fmla="*/ 199 w 671"/>
                <a:gd name="T95" fmla="*/ 730 h 798"/>
                <a:gd name="T96" fmla="*/ 199 w 671"/>
                <a:gd name="T97" fmla="*/ 260 h 798"/>
                <a:gd name="T98" fmla="*/ 124 w 671"/>
                <a:gd name="T99" fmla="*/ 220 h 798"/>
                <a:gd name="T100" fmla="*/ 125 w 671"/>
                <a:gd name="T101" fmla="*/ 219 h 798"/>
                <a:gd name="T102" fmla="*/ 461 w 671"/>
                <a:gd name="T103" fmla="*/ 103 h 798"/>
                <a:gd name="T104" fmla="*/ 470 w 671"/>
                <a:gd name="T105" fmla="*/ 85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1" h="798">
                  <a:moveTo>
                    <a:pt x="323" y="326"/>
                  </a:moveTo>
                  <a:lnTo>
                    <a:pt x="323" y="798"/>
                  </a:lnTo>
                  <a:lnTo>
                    <a:pt x="671" y="675"/>
                  </a:lnTo>
                  <a:lnTo>
                    <a:pt x="671" y="203"/>
                  </a:lnTo>
                  <a:lnTo>
                    <a:pt x="323" y="326"/>
                  </a:lnTo>
                  <a:close/>
                  <a:moveTo>
                    <a:pt x="292" y="356"/>
                  </a:moveTo>
                  <a:lnTo>
                    <a:pt x="292" y="422"/>
                  </a:lnTo>
                  <a:cubicBezTo>
                    <a:pt x="260" y="416"/>
                    <a:pt x="228" y="391"/>
                    <a:pt x="228" y="391"/>
                  </a:cubicBezTo>
                  <a:lnTo>
                    <a:pt x="228" y="320"/>
                  </a:lnTo>
                  <a:cubicBezTo>
                    <a:pt x="267" y="352"/>
                    <a:pt x="292" y="356"/>
                    <a:pt x="292" y="356"/>
                  </a:cubicBezTo>
                  <a:close/>
                  <a:moveTo>
                    <a:pt x="577" y="152"/>
                  </a:moveTo>
                  <a:cubicBezTo>
                    <a:pt x="575" y="145"/>
                    <a:pt x="567" y="141"/>
                    <a:pt x="559" y="143"/>
                  </a:cubicBezTo>
                  <a:lnTo>
                    <a:pt x="224" y="260"/>
                  </a:lnTo>
                  <a:cubicBezTo>
                    <a:pt x="219" y="261"/>
                    <a:pt x="215" y="265"/>
                    <a:pt x="214" y="269"/>
                  </a:cubicBezTo>
                  <a:lnTo>
                    <a:pt x="214" y="748"/>
                  </a:lnTo>
                  <a:cubicBezTo>
                    <a:pt x="226" y="772"/>
                    <a:pt x="275" y="797"/>
                    <a:pt x="305" y="797"/>
                  </a:cubicBezTo>
                  <a:lnTo>
                    <a:pt x="305" y="326"/>
                  </a:lnTo>
                  <a:cubicBezTo>
                    <a:pt x="289" y="324"/>
                    <a:pt x="253" y="305"/>
                    <a:pt x="231" y="287"/>
                  </a:cubicBezTo>
                  <a:cubicBezTo>
                    <a:pt x="231" y="286"/>
                    <a:pt x="232" y="286"/>
                    <a:pt x="232" y="286"/>
                  </a:cubicBezTo>
                  <a:lnTo>
                    <a:pt x="568" y="170"/>
                  </a:lnTo>
                  <a:cubicBezTo>
                    <a:pt x="575" y="167"/>
                    <a:pt x="579" y="159"/>
                    <a:pt x="577" y="152"/>
                  </a:cubicBezTo>
                  <a:close/>
                  <a:moveTo>
                    <a:pt x="78" y="216"/>
                  </a:moveTo>
                  <a:lnTo>
                    <a:pt x="78" y="281"/>
                  </a:lnTo>
                  <a:cubicBezTo>
                    <a:pt x="46" y="275"/>
                    <a:pt x="14" y="250"/>
                    <a:pt x="14" y="250"/>
                  </a:cubicBezTo>
                  <a:lnTo>
                    <a:pt x="14" y="180"/>
                  </a:lnTo>
                  <a:cubicBezTo>
                    <a:pt x="53" y="212"/>
                    <a:pt x="78" y="216"/>
                    <a:pt x="78" y="216"/>
                  </a:cubicBezTo>
                  <a:close/>
                  <a:moveTo>
                    <a:pt x="363" y="11"/>
                  </a:moveTo>
                  <a:cubicBezTo>
                    <a:pt x="361" y="4"/>
                    <a:pt x="353" y="0"/>
                    <a:pt x="346" y="2"/>
                  </a:cubicBezTo>
                  <a:lnTo>
                    <a:pt x="10" y="119"/>
                  </a:lnTo>
                  <a:cubicBezTo>
                    <a:pt x="5" y="121"/>
                    <a:pt x="2" y="124"/>
                    <a:pt x="0" y="128"/>
                  </a:cubicBezTo>
                  <a:lnTo>
                    <a:pt x="0" y="608"/>
                  </a:lnTo>
                  <a:cubicBezTo>
                    <a:pt x="12" y="631"/>
                    <a:pt x="61" y="656"/>
                    <a:pt x="92" y="656"/>
                  </a:cubicBezTo>
                  <a:lnTo>
                    <a:pt x="92" y="186"/>
                  </a:lnTo>
                  <a:cubicBezTo>
                    <a:pt x="76" y="183"/>
                    <a:pt x="40" y="164"/>
                    <a:pt x="17" y="146"/>
                  </a:cubicBezTo>
                  <a:cubicBezTo>
                    <a:pt x="18" y="146"/>
                    <a:pt x="18" y="146"/>
                    <a:pt x="18" y="146"/>
                  </a:cubicBezTo>
                  <a:lnTo>
                    <a:pt x="354" y="29"/>
                  </a:lnTo>
                  <a:cubicBezTo>
                    <a:pt x="362" y="26"/>
                    <a:pt x="366" y="19"/>
                    <a:pt x="363" y="11"/>
                  </a:cubicBezTo>
                  <a:close/>
                  <a:moveTo>
                    <a:pt x="185" y="290"/>
                  </a:moveTo>
                  <a:lnTo>
                    <a:pt x="185" y="355"/>
                  </a:lnTo>
                  <a:cubicBezTo>
                    <a:pt x="153" y="349"/>
                    <a:pt x="121" y="324"/>
                    <a:pt x="121" y="324"/>
                  </a:cubicBezTo>
                  <a:lnTo>
                    <a:pt x="121" y="254"/>
                  </a:lnTo>
                  <a:cubicBezTo>
                    <a:pt x="160" y="286"/>
                    <a:pt x="185" y="290"/>
                    <a:pt x="185" y="290"/>
                  </a:cubicBezTo>
                  <a:close/>
                  <a:moveTo>
                    <a:pt x="470" y="85"/>
                  </a:moveTo>
                  <a:cubicBezTo>
                    <a:pt x="468" y="78"/>
                    <a:pt x="460" y="74"/>
                    <a:pt x="453" y="76"/>
                  </a:cubicBezTo>
                  <a:lnTo>
                    <a:pt x="117" y="193"/>
                  </a:lnTo>
                  <a:cubicBezTo>
                    <a:pt x="112" y="195"/>
                    <a:pt x="108" y="198"/>
                    <a:pt x="107" y="202"/>
                  </a:cubicBezTo>
                  <a:lnTo>
                    <a:pt x="107" y="682"/>
                  </a:lnTo>
                  <a:cubicBezTo>
                    <a:pt x="119" y="705"/>
                    <a:pt x="168" y="730"/>
                    <a:pt x="199" y="730"/>
                  </a:cubicBezTo>
                  <a:lnTo>
                    <a:pt x="199" y="260"/>
                  </a:lnTo>
                  <a:cubicBezTo>
                    <a:pt x="183" y="257"/>
                    <a:pt x="146" y="238"/>
                    <a:pt x="124" y="220"/>
                  </a:cubicBezTo>
                  <a:cubicBezTo>
                    <a:pt x="125" y="220"/>
                    <a:pt x="125" y="220"/>
                    <a:pt x="125" y="219"/>
                  </a:cubicBezTo>
                  <a:lnTo>
                    <a:pt x="461" y="103"/>
                  </a:lnTo>
                  <a:cubicBezTo>
                    <a:pt x="469" y="100"/>
                    <a:pt x="473" y="93"/>
                    <a:pt x="470" y="85"/>
                  </a:cubicBezTo>
                  <a:close/>
                </a:path>
              </a:pathLst>
            </a:custGeom>
            <a:solidFill>
              <a:schemeClr val="bg1"/>
            </a:solidFill>
            <a:ln>
              <a:noFill/>
            </a:ln>
          </p:spPr>
          <p:txBody>
            <a:bodyPr/>
            <a:lstStyle/>
            <a:p>
              <a:endParaRPr lang="zh-CN" altLang="en-US" sz="1333" dirty="0">
                <a:solidFill>
                  <a:schemeClr val="tx2"/>
                </a:solidFill>
                <a:latin typeface="微软雅黑" panose="020B0503020204020204" pitchFamily="34" charset="-122"/>
                <a:ea typeface="微软雅黑" panose="020B0503020204020204" pitchFamily="34" charset="-122"/>
              </a:endParaRPr>
            </a:p>
          </p:txBody>
        </p:sp>
      </p:grpSp>
      <p:grpSp>
        <p:nvGrpSpPr>
          <p:cNvPr id="17" name="组合 18"/>
          <p:cNvGrpSpPr/>
          <p:nvPr/>
        </p:nvGrpSpPr>
        <p:grpSpPr>
          <a:xfrm>
            <a:off x="8155880" y="1641170"/>
            <a:ext cx="3020096" cy="2824614"/>
            <a:chOff x="8156513" y="1467710"/>
            <a:chExt cx="3021028" cy="2825105"/>
          </a:xfrm>
        </p:grpSpPr>
        <p:sp>
          <p:nvSpPr>
            <p:cNvPr id="18" name="矩形 17"/>
            <p:cNvSpPr/>
            <p:nvPr/>
          </p:nvSpPr>
          <p:spPr>
            <a:xfrm>
              <a:off x="8156513" y="2335714"/>
              <a:ext cx="3021028" cy="1957101"/>
            </a:xfrm>
            <a:prstGeom prst="rect">
              <a:avLst/>
            </a:prstGeom>
            <a:noFill/>
            <a:ln w="38100">
              <a:solidFill>
                <a:srgbClr val="2460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9032308" y="1467710"/>
              <a:ext cx="1269439" cy="1269439"/>
            </a:xfrm>
            <a:prstGeom prst="roundRect">
              <a:avLst/>
            </a:prstGeom>
            <a:solidFill>
              <a:srgbClr val="24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solidFill>
                  <a:schemeClr val="tx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8531564" y="2862267"/>
              <a:ext cx="2270928" cy="338485"/>
            </a:xfrm>
            <a:prstGeom prst="rect">
              <a:avLst/>
            </a:prstGeom>
            <a:noFill/>
          </p:spPr>
          <p:txBody>
            <a:bodyPr wrap="square" rtlCol="0">
              <a:spAutoFit/>
            </a:bodyPr>
            <a:lstStyle/>
            <a:p>
              <a:pPr algn="ctr"/>
              <a:r>
                <a:rPr lang="zh-CN" altLang="en-US" sz="1599" b="1" dirty="0">
                  <a:solidFill>
                    <a:schemeClr val="tx1">
                      <a:lumMod val="65000"/>
                      <a:lumOff val="35000"/>
                    </a:schemeClr>
                  </a:solidFill>
                  <a:latin typeface="微软雅黑" panose="020B0503020204020204" pitchFamily="34" charset="-122"/>
                  <a:ea typeface="微软雅黑" panose="020B0503020204020204" pitchFamily="34" charset="-122"/>
                </a:rPr>
                <a:t>单击编辑标题</a:t>
              </a:r>
            </a:p>
          </p:txBody>
        </p:sp>
        <p:sp>
          <p:nvSpPr>
            <p:cNvPr id="21" name="文本框 20"/>
            <p:cNvSpPr txBox="1"/>
            <p:nvPr/>
          </p:nvSpPr>
          <p:spPr>
            <a:xfrm>
              <a:off x="8560956" y="3417632"/>
              <a:ext cx="2241535" cy="831141"/>
            </a:xfrm>
            <a:prstGeom prst="rect">
              <a:avLst/>
            </a:prstGeom>
            <a:noFill/>
          </p:spPr>
          <p:txBody>
            <a:bodyPr wrap="square" rtlCol="0">
              <a:spAutoFit/>
            </a:bodyPr>
            <a:lstStyle/>
            <a:p>
              <a:pPr algn="ctr"/>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make</a:t>
              </a:r>
            </a:p>
          </p:txBody>
        </p:sp>
        <p:grpSp>
          <p:nvGrpSpPr>
            <p:cNvPr id="22" name="组合 19"/>
            <p:cNvGrpSpPr>
              <a:grpSpLocks noChangeAspect="1"/>
            </p:cNvGrpSpPr>
            <p:nvPr/>
          </p:nvGrpSpPr>
          <p:grpSpPr bwMode="auto">
            <a:xfrm>
              <a:off x="9398496" y="1847624"/>
              <a:ext cx="509607" cy="509607"/>
              <a:chOff x="1437735" y="704204"/>
              <a:chExt cx="492531" cy="493274"/>
            </a:xfrm>
            <a:solidFill>
              <a:schemeClr val="bg1"/>
            </a:solidFill>
          </p:grpSpPr>
          <p:sp>
            <p:nvSpPr>
              <p:cNvPr id="23" name="饼形 24"/>
              <p:cNvSpPr/>
              <p:nvPr/>
            </p:nvSpPr>
            <p:spPr>
              <a:xfrm flipH="1">
                <a:off x="1483162" y="752095"/>
                <a:ext cx="447104" cy="445383"/>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33" dirty="0">
                  <a:solidFill>
                    <a:schemeClr val="tx2"/>
                  </a:solidFill>
                  <a:latin typeface="微软雅黑" panose="020B0503020204020204" pitchFamily="34" charset="-122"/>
                  <a:ea typeface="微软雅黑" panose="020B0503020204020204" pitchFamily="34" charset="-122"/>
                </a:endParaRPr>
              </a:p>
            </p:txBody>
          </p:sp>
          <p:sp>
            <p:nvSpPr>
              <p:cNvPr id="24" name="椭圆 34"/>
              <p:cNvSpPr>
                <a:spLocks noChangeAspect="1"/>
              </p:cNvSpPr>
              <p:nvPr/>
            </p:nvSpPr>
            <p:spPr>
              <a:xfrm>
                <a:off x="1437735" y="704204"/>
                <a:ext cx="222355" cy="222692"/>
              </a:xfrm>
              <a:custGeom>
                <a:avLst/>
                <a:gdLst/>
                <a:ahLst/>
                <a:cxnLst/>
                <a:rect l="l" t="t" r="r" b="b"/>
                <a:pathLst>
                  <a:path w="223200" h="223200">
                    <a:moveTo>
                      <a:pt x="223200" y="0"/>
                    </a:moveTo>
                    <a:lnTo>
                      <a:pt x="223200" y="223200"/>
                    </a:lnTo>
                    <a:lnTo>
                      <a:pt x="0" y="223200"/>
                    </a:lnTo>
                    <a:cubicBezTo>
                      <a:pt x="0" y="99930"/>
                      <a:pt x="99930" y="0"/>
                      <a:pt x="2232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33" dirty="0">
                  <a:solidFill>
                    <a:schemeClr val="tx2"/>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xmlns="" val="236208532"/>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2"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7643" y="1518469"/>
            <a:ext cx="3238500" cy="4515846"/>
          </a:xfrm>
          <a:prstGeom prst="rect">
            <a:avLst/>
          </a:prstGeom>
          <a:solidFill>
            <a:srgbClr val="24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89787" y="1518469"/>
            <a:ext cx="3238500" cy="4515846"/>
          </a:xfrm>
          <a:prstGeom prst="rect">
            <a:avLst/>
          </a:prstGeom>
          <a:solidFill>
            <a:srgbClr val="24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占位符 11"/>
          <p:cNvPicPr>
            <a:picLocks noChangeAspect="1"/>
          </p:cNvPicPr>
          <p:nvPr/>
        </p:nvPicPr>
        <p:blipFill rotWithShape="1">
          <a:blip r:embed="rId2" cstate="print">
            <a:extLst>
              <a:ext uri="{28A0092B-C50C-407E-A947-70E740481C1C}">
                <a14:useLocalDpi xmlns:a14="http://schemas.microsoft.com/office/drawing/2010/main" xmlns="" val="0"/>
              </a:ext>
            </a:extLst>
          </a:blip>
          <a:srcRect r="51007"/>
          <a:stretch/>
        </p:blipFill>
        <p:spPr>
          <a:xfrm>
            <a:off x="4371705" y="1518469"/>
            <a:ext cx="3324970" cy="2139131"/>
          </a:xfrm>
          <a:custGeom>
            <a:avLst/>
            <a:gdLst>
              <a:gd name="connsiteX0" fmla="*/ 0 w 3461834"/>
              <a:gd name="connsiteY0" fmla="*/ 0 h 2221681"/>
              <a:gd name="connsiteX1" fmla="*/ 3461834 w 3461834"/>
              <a:gd name="connsiteY1" fmla="*/ 0 h 2221681"/>
              <a:gd name="connsiteX2" fmla="*/ 3461834 w 3461834"/>
              <a:gd name="connsiteY2" fmla="*/ 2221681 h 2221681"/>
              <a:gd name="connsiteX3" fmla="*/ 0 w 3461834"/>
              <a:gd name="connsiteY3" fmla="*/ 2221681 h 2221681"/>
            </a:gdLst>
            <a:ahLst/>
            <a:cxnLst>
              <a:cxn ang="0">
                <a:pos x="connsiteX0" y="connsiteY0"/>
              </a:cxn>
              <a:cxn ang="0">
                <a:pos x="connsiteX1" y="connsiteY1"/>
              </a:cxn>
              <a:cxn ang="0">
                <a:pos x="connsiteX2" y="connsiteY2"/>
              </a:cxn>
              <a:cxn ang="0">
                <a:pos x="connsiteX3" y="connsiteY3"/>
              </a:cxn>
            </a:cxnLst>
            <a:rect l="l" t="t" r="r" b="b"/>
            <a:pathLst>
              <a:path w="3461834" h="2221681">
                <a:moveTo>
                  <a:pt x="0" y="0"/>
                </a:moveTo>
                <a:lnTo>
                  <a:pt x="3461834" y="0"/>
                </a:lnTo>
                <a:lnTo>
                  <a:pt x="3461834" y="2221681"/>
                </a:lnTo>
                <a:lnTo>
                  <a:pt x="0" y="2221681"/>
                </a:lnTo>
                <a:close/>
              </a:path>
            </a:pathLst>
          </a:custGeom>
        </p:spPr>
      </p:pic>
      <p:pic>
        <p:nvPicPr>
          <p:cNvPr id="5" name="图片占位符 1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79253" y="3822700"/>
            <a:ext cx="3317421" cy="2211614"/>
          </a:xfrm>
          <a:custGeom>
            <a:avLst/>
            <a:gdLst>
              <a:gd name="connsiteX0" fmla="*/ 0 w 3461832"/>
              <a:gd name="connsiteY0" fmla="*/ 0 h 2211614"/>
              <a:gd name="connsiteX1" fmla="*/ 3461832 w 3461832"/>
              <a:gd name="connsiteY1" fmla="*/ 0 h 2211614"/>
              <a:gd name="connsiteX2" fmla="*/ 3461832 w 3461832"/>
              <a:gd name="connsiteY2" fmla="*/ 2211614 h 2211614"/>
              <a:gd name="connsiteX3" fmla="*/ 0 w 3461832"/>
              <a:gd name="connsiteY3" fmla="*/ 2211614 h 2211614"/>
            </a:gdLst>
            <a:ahLst/>
            <a:cxnLst>
              <a:cxn ang="0">
                <a:pos x="connsiteX0" y="connsiteY0"/>
              </a:cxn>
              <a:cxn ang="0">
                <a:pos x="connsiteX1" y="connsiteY1"/>
              </a:cxn>
              <a:cxn ang="0">
                <a:pos x="connsiteX2" y="connsiteY2"/>
              </a:cxn>
              <a:cxn ang="0">
                <a:pos x="connsiteX3" y="connsiteY3"/>
              </a:cxn>
            </a:cxnLst>
            <a:rect l="l" t="t" r="r" b="b"/>
            <a:pathLst>
              <a:path w="3461832" h="2211614">
                <a:moveTo>
                  <a:pt x="0" y="0"/>
                </a:moveTo>
                <a:lnTo>
                  <a:pt x="3461832" y="0"/>
                </a:lnTo>
                <a:lnTo>
                  <a:pt x="3461832" y="2211614"/>
                </a:lnTo>
                <a:lnTo>
                  <a:pt x="0" y="2211614"/>
                </a:lnTo>
                <a:close/>
              </a:path>
            </a:pathLst>
          </a:custGeom>
        </p:spPr>
      </p:pic>
      <p:grpSp>
        <p:nvGrpSpPr>
          <p:cNvPr id="6" name="组合 32"/>
          <p:cNvGrpSpPr/>
          <p:nvPr/>
        </p:nvGrpSpPr>
        <p:grpSpPr>
          <a:xfrm>
            <a:off x="1193564" y="3452543"/>
            <a:ext cx="2728517" cy="1592966"/>
            <a:chOff x="7483989" y="3339882"/>
            <a:chExt cx="2728517" cy="1592966"/>
          </a:xfrm>
        </p:grpSpPr>
        <p:sp>
          <p:nvSpPr>
            <p:cNvPr id="7" name="矩形 6"/>
            <p:cNvSpPr/>
            <p:nvPr/>
          </p:nvSpPr>
          <p:spPr>
            <a:xfrm>
              <a:off x="7483989" y="3732519"/>
              <a:ext cx="2728517" cy="1200329"/>
            </a:xfrm>
            <a:prstGeom prst="rect">
              <a:avLst/>
            </a:prstGeom>
          </p:spPr>
          <p:txBody>
            <a:bodyPr wrap="square">
              <a:spAutoFit/>
              <a:scene3d>
                <a:camera prst="orthographicFront"/>
                <a:lightRig rig="threePt" dir="t"/>
              </a:scene3d>
              <a:sp3d contourW="12700"/>
            </a:bodyPr>
            <a:lstStyle/>
            <a:p>
              <a:pPr>
                <a:lnSpc>
                  <a:spcPct val="150000"/>
                </a:lnSpc>
              </a:pPr>
              <a:r>
                <a:rPr lang="en-US" altLang="zh-CN" sz="1200" dirty="0">
                  <a:solidFill>
                    <a:schemeClr val="bg1"/>
                  </a:solidFill>
                  <a:latin typeface="Century Gothic" panose="020B0502020202020204" pitchFamily="34" charset="0"/>
                </a:rPr>
                <a:t>The user can demonstrate on a projector or computer, or print the presentation and make it into a film a wider field</a:t>
              </a:r>
            </a:p>
          </p:txBody>
        </p:sp>
        <p:sp>
          <p:nvSpPr>
            <p:cNvPr id="8" name="矩形 7"/>
            <p:cNvSpPr/>
            <p:nvPr/>
          </p:nvSpPr>
          <p:spPr>
            <a:xfrm>
              <a:off x="7483989" y="3339882"/>
              <a:ext cx="2050552"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bg1"/>
                  </a:solidFill>
                  <a:latin typeface="Microsoft YaHei" charset="-122"/>
                  <a:ea typeface="Microsoft YaHei" charset="-122"/>
                  <a:cs typeface="Microsoft YaHei" charset="-122"/>
                </a:rPr>
                <a:t>重点知识解析</a:t>
              </a:r>
            </a:p>
          </p:txBody>
        </p:sp>
      </p:grpSp>
      <p:grpSp>
        <p:nvGrpSpPr>
          <p:cNvPr id="9" name="组合 35"/>
          <p:cNvGrpSpPr/>
          <p:nvPr/>
        </p:nvGrpSpPr>
        <p:grpSpPr>
          <a:xfrm>
            <a:off x="8144778" y="3452543"/>
            <a:ext cx="2728517" cy="1592966"/>
            <a:chOff x="7483989" y="3339882"/>
            <a:chExt cx="2728517" cy="1592966"/>
          </a:xfrm>
        </p:grpSpPr>
        <p:sp>
          <p:nvSpPr>
            <p:cNvPr id="10" name="矩形 9"/>
            <p:cNvSpPr/>
            <p:nvPr/>
          </p:nvSpPr>
          <p:spPr>
            <a:xfrm>
              <a:off x="7483989" y="3732519"/>
              <a:ext cx="2728517" cy="1200329"/>
            </a:xfrm>
            <a:prstGeom prst="rect">
              <a:avLst/>
            </a:prstGeom>
          </p:spPr>
          <p:txBody>
            <a:bodyPr wrap="square">
              <a:spAutoFit/>
              <a:scene3d>
                <a:camera prst="orthographicFront"/>
                <a:lightRig rig="threePt" dir="t"/>
              </a:scene3d>
              <a:sp3d contourW="12700"/>
            </a:bodyPr>
            <a:lstStyle/>
            <a:p>
              <a:pPr>
                <a:lnSpc>
                  <a:spcPct val="150000"/>
                </a:lnSpc>
              </a:pPr>
              <a:r>
                <a:rPr lang="en-US" altLang="zh-CN" sz="1200" dirty="0">
                  <a:solidFill>
                    <a:schemeClr val="bg1"/>
                  </a:solidFill>
                  <a:latin typeface="Century Gothic" panose="020B0502020202020204" pitchFamily="34" charset="0"/>
                </a:rPr>
                <a:t>The user can demonstrate on a projector or computer, or print the presentation and make it into a film a wider field</a:t>
              </a:r>
            </a:p>
          </p:txBody>
        </p:sp>
        <p:sp>
          <p:nvSpPr>
            <p:cNvPr id="11" name="矩形 10"/>
            <p:cNvSpPr/>
            <p:nvPr/>
          </p:nvSpPr>
          <p:spPr>
            <a:xfrm>
              <a:off x="7483989" y="3339882"/>
              <a:ext cx="2050552"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bg1"/>
                  </a:solidFill>
                  <a:latin typeface="Microsoft YaHei" charset="-122"/>
                  <a:ea typeface="Microsoft YaHei" charset="-122"/>
                  <a:cs typeface="Microsoft YaHei" charset="-122"/>
                </a:rPr>
                <a:t>难点知识解析</a:t>
              </a:r>
            </a:p>
          </p:txBody>
        </p:sp>
      </p:grpSp>
      <p:sp>
        <p:nvSpPr>
          <p:cNvPr id="12" name="椭圆 13"/>
          <p:cNvSpPr/>
          <p:nvPr/>
        </p:nvSpPr>
        <p:spPr>
          <a:xfrm>
            <a:off x="1627458" y="2326081"/>
            <a:ext cx="755387" cy="708526"/>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椭圆 45"/>
          <p:cNvSpPr/>
          <p:nvPr/>
        </p:nvSpPr>
        <p:spPr>
          <a:xfrm>
            <a:off x="8551177" y="2313474"/>
            <a:ext cx="755387" cy="733741"/>
          </a:xfrm>
          <a:custGeom>
            <a:avLst/>
            <a:gdLst>
              <a:gd name="connsiteX0" fmla="*/ 357006 w 608274"/>
              <a:gd name="connsiteY0" fmla="*/ 315793 h 590844"/>
              <a:gd name="connsiteX1" fmla="*/ 344664 w 608274"/>
              <a:gd name="connsiteY1" fmla="*/ 351821 h 590844"/>
              <a:gd name="connsiteX2" fmla="*/ 552405 w 608274"/>
              <a:gd name="connsiteY2" fmla="*/ 559238 h 590844"/>
              <a:gd name="connsiteX3" fmla="*/ 554572 w 608274"/>
              <a:gd name="connsiteY3" fmla="*/ 560178 h 590844"/>
              <a:gd name="connsiteX4" fmla="*/ 554666 w 608274"/>
              <a:gd name="connsiteY4" fmla="*/ 560178 h 590844"/>
              <a:gd name="connsiteX5" fmla="*/ 556928 w 608274"/>
              <a:gd name="connsiteY5" fmla="*/ 559238 h 590844"/>
              <a:gd name="connsiteX6" fmla="*/ 576618 w 608274"/>
              <a:gd name="connsiteY6" fmla="*/ 539578 h 590844"/>
              <a:gd name="connsiteX7" fmla="*/ 577560 w 608274"/>
              <a:gd name="connsiteY7" fmla="*/ 537320 h 590844"/>
              <a:gd name="connsiteX8" fmla="*/ 576618 w 608274"/>
              <a:gd name="connsiteY8" fmla="*/ 535063 h 590844"/>
              <a:gd name="connsiteX9" fmla="*/ 347019 w 608274"/>
              <a:gd name="connsiteY9" fmla="*/ 272617 h 590844"/>
              <a:gd name="connsiteX10" fmla="*/ 361339 w 608274"/>
              <a:gd name="connsiteY10" fmla="*/ 276756 h 590844"/>
              <a:gd name="connsiteX11" fmla="*/ 370572 w 608274"/>
              <a:gd name="connsiteY11" fmla="*/ 285974 h 590844"/>
              <a:gd name="connsiteX12" fmla="*/ 598287 w 608274"/>
              <a:gd name="connsiteY12" fmla="*/ 513333 h 590844"/>
              <a:gd name="connsiteX13" fmla="*/ 608274 w 608274"/>
              <a:gd name="connsiteY13" fmla="*/ 537320 h 590844"/>
              <a:gd name="connsiteX14" fmla="*/ 598287 w 608274"/>
              <a:gd name="connsiteY14" fmla="*/ 561213 h 590844"/>
              <a:gd name="connsiteX15" fmla="*/ 578691 w 608274"/>
              <a:gd name="connsiteY15" fmla="*/ 580873 h 590844"/>
              <a:gd name="connsiteX16" fmla="*/ 554666 w 608274"/>
              <a:gd name="connsiteY16" fmla="*/ 590844 h 590844"/>
              <a:gd name="connsiteX17" fmla="*/ 554572 w 608274"/>
              <a:gd name="connsiteY17" fmla="*/ 590844 h 590844"/>
              <a:gd name="connsiteX18" fmla="*/ 530736 w 608274"/>
              <a:gd name="connsiteY18" fmla="*/ 580873 h 590844"/>
              <a:gd name="connsiteX19" fmla="*/ 316211 w 608274"/>
              <a:gd name="connsiteY19" fmla="*/ 366683 h 590844"/>
              <a:gd name="connsiteX20" fmla="*/ 312442 w 608274"/>
              <a:gd name="connsiteY20" fmla="*/ 350880 h 590844"/>
              <a:gd name="connsiteX21" fmla="*/ 327328 w 608274"/>
              <a:gd name="connsiteY21" fmla="*/ 307610 h 590844"/>
              <a:gd name="connsiteX22" fmla="*/ 335902 w 608274"/>
              <a:gd name="connsiteY22" fmla="*/ 282588 h 590844"/>
              <a:gd name="connsiteX23" fmla="*/ 347019 w 608274"/>
              <a:gd name="connsiteY23" fmla="*/ 272617 h 590844"/>
              <a:gd name="connsiteX24" fmla="*/ 74870 w 608274"/>
              <a:gd name="connsiteY24" fmla="*/ 82350 h 590844"/>
              <a:gd name="connsiteX25" fmla="*/ 426850 w 608274"/>
              <a:gd name="connsiteY25" fmla="*/ 82350 h 590844"/>
              <a:gd name="connsiteX26" fmla="*/ 426850 w 608274"/>
              <a:gd name="connsiteY26" fmla="*/ 306027 h 590844"/>
              <a:gd name="connsiteX27" fmla="*/ 379461 w 608274"/>
              <a:gd name="connsiteY27" fmla="*/ 258714 h 590844"/>
              <a:gd name="connsiteX28" fmla="*/ 341210 w 608274"/>
              <a:gd name="connsiteY28" fmla="*/ 247709 h 590844"/>
              <a:gd name="connsiteX29" fmla="*/ 315867 w 608274"/>
              <a:gd name="connsiteY29" fmla="*/ 265957 h 590844"/>
              <a:gd name="connsiteX30" fmla="*/ 204507 w 608274"/>
              <a:gd name="connsiteY30" fmla="*/ 235763 h 590844"/>
              <a:gd name="connsiteX31" fmla="*/ 195274 w 608274"/>
              <a:gd name="connsiteY31" fmla="*/ 230590 h 590844"/>
              <a:gd name="connsiteX32" fmla="*/ 213740 w 608274"/>
              <a:gd name="connsiteY32" fmla="*/ 231154 h 590844"/>
              <a:gd name="connsiteX33" fmla="*/ 225517 w 608274"/>
              <a:gd name="connsiteY33" fmla="*/ 231719 h 590844"/>
              <a:gd name="connsiteX34" fmla="*/ 248599 w 608274"/>
              <a:gd name="connsiteY34" fmla="*/ 232377 h 590844"/>
              <a:gd name="connsiteX35" fmla="*/ 322085 w 608274"/>
              <a:gd name="connsiteY35" fmla="*/ 227674 h 590844"/>
              <a:gd name="connsiteX36" fmla="*/ 361749 w 608274"/>
              <a:gd name="connsiteY36" fmla="*/ 186852 h 590844"/>
              <a:gd name="connsiteX37" fmla="*/ 323216 w 608274"/>
              <a:gd name="connsiteY37" fmla="*/ 133049 h 590844"/>
              <a:gd name="connsiteX38" fmla="*/ 205167 w 608274"/>
              <a:gd name="connsiteY38" fmla="*/ 122514 h 590844"/>
              <a:gd name="connsiteX39" fmla="*/ 158248 w 608274"/>
              <a:gd name="connsiteY39" fmla="*/ 124395 h 590844"/>
              <a:gd name="connsiteX40" fmla="*/ 157683 w 608274"/>
              <a:gd name="connsiteY40" fmla="*/ 124395 h 590844"/>
              <a:gd name="connsiteX41" fmla="*/ 137239 w 608274"/>
              <a:gd name="connsiteY41" fmla="*/ 144336 h 590844"/>
              <a:gd name="connsiteX42" fmla="*/ 157212 w 608274"/>
              <a:gd name="connsiteY42" fmla="*/ 165312 h 590844"/>
              <a:gd name="connsiteX43" fmla="*/ 208087 w 608274"/>
              <a:gd name="connsiteY43" fmla="*/ 163336 h 590844"/>
              <a:gd name="connsiteX44" fmla="*/ 306634 w 608274"/>
              <a:gd name="connsiteY44" fmla="*/ 170485 h 590844"/>
              <a:gd name="connsiteX45" fmla="*/ 321049 w 608274"/>
              <a:gd name="connsiteY45" fmla="*/ 183465 h 590844"/>
              <a:gd name="connsiteX46" fmla="*/ 311251 w 608274"/>
              <a:gd name="connsiteY46" fmla="*/ 188263 h 590844"/>
              <a:gd name="connsiteX47" fmla="*/ 250200 w 608274"/>
              <a:gd name="connsiteY47" fmla="*/ 191461 h 590844"/>
              <a:gd name="connsiteX48" fmla="*/ 225517 w 608274"/>
              <a:gd name="connsiteY48" fmla="*/ 190896 h 590844"/>
              <a:gd name="connsiteX49" fmla="*/ 216755 w 608274"/>
              <a:gd name="connsiteY49" fmla="*/ 190426 h 590844"/>
              <a:gd name="connsiteX50" fmla="*/ 156929 w 608274"/>
              <a:gd name="connsiteY50" fmla="*/ 206040 h 590844"/>
              <a:gd name="connsiteX51" fmla="*/ 150335 w 608274"/>
              <a:gd name="connsiteY51" fmla="*/ 236516 h 590844"/>
              <a:gd name="connsiteX52" fmla="*/ 187078 w 608274"/>
              <a:gd name="connsiteY52" fmla="*/ 272823 h 590844"/>
              <a:gd name="connsiteX53" fmla="*/ 300887 w 608274"/>
              <a:gd name="connsiteY53" fmla="*/ 305839 h 590844"/>
              <a:gd name="connsiteX54" fmla="*/ 291277 w 608274"/>
              <a:gd name="connsiteY54" fmla="*/ 334057 h 590844"/>
              <a:gd name="connsiteX55" fmla="*/ 74870 w 608274"/>
              <a:gd name="connsiteY55" fmla="*/ 334057 h 590844"/>
              <a:gd name="connsiteX56" fmla="*/ 41731 w 608274"/>
              <a:gd name="connsiteY56" fmla="*/ 0 h 590844"/>
              <a:gd name="connsiteX57" fmla="*/ 459894 w 608274"/>
              <a:gd name="connsiteY57" fmla="*/ 0 h 590844"/>
              <a:gd name="connsiteX58" fmla="*/ 501720 w 608274"/>
              <a:gd name="connsiteY58" fmla="*/ 41669 h 590844"/>
              <a:gd name="connsiteX59" fmla="*/ 501720 w 608274"/>
              <a:gd name="connsiteY59" fmla="*/ 374737 h 590844"/>
              <a:gd name="connsiteX60" fmla="*/ 501155 w 608274"/>
              <a:gd name="connsiteY60" fmla="*/ 380193 h 590844"/>
              <a:gd name="connsiteX61" fmla="*/ 457539 w 608274"/>
              <a:gd name="connsiteY61" fmla="*/ 336643 h 590844"/>
              <a:gd name="connsiteX62" fmla="*/ 457539 w 608274"/>
              <a:gd name="connsiteY62" fmla="*/ 66971 h 590844"/>
              <a:gd name="connsiteX63" fmla="*/ 442184 w 608274"/>
              <a:gd name="connsiteY63" fmla="*/ 51639 h 590844"/>
              <a:gd name="connsiteX64" fmla="*/ 59536 w 608274"/>
              <a:gd name="connsiteY64" fmla="*/ 51639 h 590844"/>
              <a:gd name="connsiteX65" fmla="*/ 44181 w 608274"/>
              <a:gd name="connsiteY65" fmla="*/ 66971 h 590844"/>
              <a:gd name="connsiteX66" fmla="*/ 44181 w 608274"/>
              <a:gd name="connsiteY66" fmla="*/ 349341 h 590844"/>
              <a:gd name="connsiteX67" fmla="*/ 59536 w 608274"/>
              <a:gd name="connsiteY67" fmla="*/ 364673 h 590844"/>
              <a:gd name="connsiteX68" fmla="*/ 287128 w 608274"/>
              <a:gd name="connsiteY68" fmla="*/ 364673 h 590844"/>
              <a:gd name="connsiteX69" fmla="*/ 298055 w 608274"/>
              <a:gd name="connsiteY69" fmla="*/ 384708 h 590844"/>
              <a:gd name="connsiteX70" fmla="*/ 329801 w 608274"/>
              <a:gd name="connsiteY70" fmla="*/ 416406 h 590844"/>
              <a:gd name="connsiteX71" fmla="*/ 41731 w 608274"/>
              <a:gd name="connsiteY71" fmla="*/ 416406 h 590844"/>
              <a:gd name="connsiteX72" fmla="*/ 0 w 608274"/>
              <a:gd name="connsiteY72" fmla="*/ 374737 h 590844"/>
              <a:gd name="connsiteX73" fmla="*/ 0 w 608274"/>
              <a:gd name="connsiteY73" fmla="*/ 41669 h 590844"/>
              <a:gd name="connsiteX74" fmla="*/ 41731 w 608274"/>
              <a:gd name="connsiteY74" fmla="*/ 0 h 59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8274" h="590844">
                <a:moveTo>
                  <a:pt x="357006" y="315793"/>
                </a:moveTo>
                <a:lnTo>
                  <a:pt x="344664" y="351821"/>
                </a:lnTo>
                <a:lnTo>
                  <a:pt x="552405" y="559238"/>
                </a:lnTo>
                <a:cubicBezTo>
                  <a:pt x="552971" y="559802"/>
                  <a:pt x="553818" y="560178"/>
                  <a:pt x="554572" y="560178"/>
                </a:cubicBezTo>
                <a:lnTo>
                  <a:pt x="554666" y="560178"/>
                </a:lnTo>
                <a:cubicBezTo>
                  <a:pt x="555514" y="560178"/>
                  <a:pt x="556362" y="559802"/>
                  <a:pt x="556928" y="559238"/>
                </a:cubicBezTo>
                <a:lnTo>
                  <a:pt x="576618" y="539578"/>
                </a:lnTo>
                <a:cubicBezTo>
                  <a:pt x="577372" y="538825"/>
                  <a:pt x="577560" y="537885"/>
                  <a:pt x="577560" y="537320"/>
                </a:cubicBezTo>
                <a:cubicBezTo>
                  <a:pt x="577560" y="536756"/>
                  <a:pt x="577372" y="535815"/>
                  <a:pt x="576618" y="535063"/>
                </a:cubicBezTo>
                <a:close/>
                <a:moveTo>
                  <a:pt x="347019" y="272617"/>
                </a:moveTo>
                <a:cubicBezTo>
                  <a:pt x="352106" y="271394"/>
                  <a:pt x="357571" y="272993"/>
                  <a:pt x="361339" y="276756"/>
                </a:cubicBezTo>
                <a:lnTo>
                  <a:pt x="370572" y="285974"/>
                </a:lnTo>
                <a:lnTo>
                  <a:pt x="598287" y="513333"/>
                </a:lnTo>
                <a:cubicBezTo>
                  <a:pt x="604694" y="519730"/>
                  <a:pt x="608274" y="528290"/>
                  <a:pt x="608274" y="537320"/>
                </a:cubicBezTo>
                <a:cubicBezTo>
                  <a:pt x="608274" y="546351"/>
                  <a:pt x="604694" y="554817"/>
                  <a:pt x="598287" y="561213"/>
                </a:cubicBezTo>
                <a:lnTo>
                  <a:pt x="578691" y="580873"/>
                </a:lnTo>
                <a:cubicBezTo>
                  <a:pt x="572284" y="587269"/>
                  <a:pt x="563805" y="590844"/>
                  <a:pt x="554666" y="590844"/>
                </a:cubicBezTo>
                <a:lnTo>
                  <a:pt x="554572" y="590844"/>
                </a:lnTo>
                <a:cubicBezTo>
                  <a:pt x="545622" y="590844"/>
                  <a:pt x="537143" y="587269"/>
                  <a:pt x="530736" y="580873"/>
                </a:cubicBezTo>
                <a:lnTo>
                  <a:pt x="316211" y="366683"/>
                </a:lnTo>
                <a:cubicBezTo>
                  <a:pt x="312066" y="362544"/>
                  <a:pt x="310558" y="356430"/>
                  <a:pt x="312442" y="350880"/>
                </a:cubicBezTo>
                <a:lnTo>
                  <a:pt x="327328" y="307610"/>
                </a:lnTo>
                <a:lnTo>
                  <a:pt x="335902" y="282588"/>
                </a:lnTo>
                <a:cubicBezTo>
                  <a:pt x="337598" y="277602"/>
                  <a:pt x="341837" y="273840"/>
                  <a:pt x="347019" y="272617"/>
                </a:cubicBezTo>
                <a:close/>
                <a:moveTo>
                  <a:pt x="74870" y="82350"/>
                </a:moveTo>
                <a:lnTo>
                  <a:pt x="426850" y="82350"/>
                </a:lnTo>
                <a:lnTo>
                  <a:pt x="426850" y="306027"/>
                </a:lnTo>
                <a:lnTo>
                  <a:pt x="379461" y="258714"/>
                </a:lnTo>
                <a:cubicBezTo>
                  <a:pt x="369474" y="248650"/>
                  <a:pt x="354966" y="244511"/>
                  <a:pt x="341210" y="247709"/>
                </a:cubicBezTo>
                <a:cubicBezTo>
                  <a:pt x="330564" y="250249"/>
                  <a:pt x="321520" y="256927"/>
                  <a:pt x="315867" y="265957"/>
                </a:cubicBezTo>
                <a:cubicBezTo>
                  <a:pt x="275073" y="263229"/>
                  <a:pt x="245113" y="254764"/>
                  <a:pt x="204507" y="235763"/>
                </a:cubicBezTo>
                <a:cubicBezTo>
                  <a:pt x="200550" y="233882"/>
                  <a:pt x="197535" y="232095"/>
                  <a:pt x="195274" y="230590"/>
                </a:cubicBezTo>
                <a:cubicBezTo>
                  <a:pt x="201398" y="230308"/>
                  <a:pt x="209500" y="230872"/>
                  <a:pt x="213740" y="231154"/>
                </a:cubicBezTo>
                <a:cubicBezTo>
                  <a:pt x="218262" y="231531"/>
                  <a:pt x="222313" y="231719"/>
                  <a:pt x="225517" y="231719"/>
                </a:cubicBezTo>
                <a:cubicBezTo>
                  <a:pt x="232959" y="231719"/>
                  <a:pt x="240779" y="232095"/>
                  <a:pt x="248599" y="232377"/>
                </a:cubicBezTo>
                <a:cubicBezTo>
                  <a:pt x="272812" y="233318"/>
                  <a:pt x="297966" y="234258"/>
                  <a:pt x="322085" y="227674"/>
                </a:cubicBezTo>
                <a:cubicBezTo>
                  <a:pt x="355813" y="218456"/>
                  <a:pt x="361089" y="196070"/>
                  <a:pt x="361749" y="186852"/>
                </a:cubicBezTo>
                <a:cubicBezTo>
                  <a:pt x="363351" y="165594"/>
                  <a:pt x="347900" y="143960"/>
                  <a:pt x="323216" y="133049"/>
                </a:cubicBezTo>
                <a:cubicBezTo>
                  <a:pt x="286190" y="116776"/>
                  <a:pt x="245019" y="119692"/>
                  <a:pt x="205167" y="122514"/>
                </a:cubicBezTo>
                <a:cubicBezTo>
                  <a:pt x="188585" y="123737"/>
                  <a:pt x="172851" y="124866"/>
                  <a:pt x="158248" y="124395"/>
                </a:cubicBezTo>
                <a:lnTo>
                  <a:pt x="157683" y="124395"/>
                </a:lnTo>
                <a:cubicBezTo>
                  <a:pt x="146660" y="124395"/>
                  <a:pt x="137522" y="133237"/>
                  <a:pt x="137239" y="144336"/>
                </a:cubicBezTo>
                <a:cubicBezTo>
                  <a:pt x="136956" y="155623"/>
                  <a:pt x="145907" y="165030"/>
                  <a:pt x="157212" y="165312"/>
                </a:cubicBezTo>
                <a:cubicBezTo>
                  <a:pt x="173699" y="165688"/>
                  <a:pt x="191223" y="164465"/>
                  <a:pt x="208087" y="163336"/>
                </a:cubicBezTo>
                <a:cubicBezTo>
                  <a:pt x="242946" y="160891"/>
                  <a:pt x="278935" y="158257"/>
                  <a:pt x="306634" y="170485"/>
                </a:cubicBezTo>
                <a:cubicBezTo>
                  <a:pt x="316809" y="174906"/>
                  <a:pt x="320955" y="181866"/>
                  <a:pt x="321049" y="183465"/>
                </a:cubicBezTo>
                <a:cubicBezTo>
                  <a:pt x="320672" y="184124"/>
                  <a:pt x="318034" y="186381"/>
                  <a:pt x="311251" y="188263"/>
                </a:cubicBezTo>
                <a:cubicBezTo>
                  <a:pt x="293256" y="193248"/>
                  <a:pt x="271398" y="192307"/>
                  <a:pt x="250200" y="191461"/>
                </a:cubicBezTo>
                <a:cubicBezTo>
                  <a:pt x="241815" y="191178"/>
                  <a:pt x="233525" y="190896"/>
                  <a:pt x="225517" y="190896"/>
                </a:cubicBezTo>
                <a:cubicBezTo>
                  <a:pt x="223067" y="190896"/>
                  <a:pt x="220052" y="190614"/>
                  <a:pt x="216755" y="190426"/>
                </a:cubicBezTo>
                <a:cubicBezTo>
                  <a:pt x="198477" y="189015"/>
                  <a:pt x="170873" y="187134"/>
                  <a:pt x="156929" y="206040"/>
                </a:cubicBezTo>
                <a:cubicBezTo>
                  <a:pt x="150052" y="215258"/>
                  <a:pt x="147697" y="226075"/>
                  <a:pt x="150335" y="236516"/>
                </a:cubicBezTo>
                <a:cubicBezTo>
                  <a:pt x="154857" y="254387"/>
                  <a:pt x="172851" y="266145"/>
                  <a:pt x="187078" y="272823"/>
                </a:cubicBezTo>
                <a:cubicBezTo>
                  <a:pt x="228437" y="292200"/>
                  <a:pt x="260752" y="301888"/>
                  <a:pt x="300887" y="305839"/>
                </a:cubicBezTo>
                <a:lnTo>
                  <a:pt x="291277" y="334057"/>
                </a:lnTo>
                <a:lnTo>
                  <a:pt x="74870" y="334057"/>
                </a:lnTo>
                <a:close/>
                <a:moveTo>
                  <a:pt x="41731" y="0"/>
                </a:moveTo>
                <a:lnTo>
                  <a:pt x="459894" y="0"/>
                </a:lnTo>
                <a:cubicBezTo>
                  <a:pt x="482974" y="0"/>
                  <a:pt x="501720" y="18624"/>
                  <a:pt x="501720" y="41669"/>
                </a:cubicBezTo>
                <a:lnTo>
                  <a:pt x="501720" y="374737"/>
                </a:lnTo>
                <a:cubicBezTo>
                  <a:pt x="501720" y="376618"/>
                  <a:pt x="501343" y="378311"/>
                  <a:pt x="501155" y="380193"/>
                </a:cubicBezTo>
                <a:lnTo>
                  <a:pt x="457539" y="336643"/>
                </a:lnTo>
                <a:lnTo>
                  <a:pt x="457539" y="66971"/>
                </a:lnTo>
                <a:cubicBezTo>
                  <a:pt x="457539" y="58506"/>
                  <a:pt x="450663" y="51639"/>
                  <a:pt x="442184" y="51639"/>
                </a:cubicBezTo>
                <a:lnTo>
                  <a:pt x="59536" y="51639"/>
                </a:lnTo>
                <a:cubicBezTo>
                  <a:pt x="51057" y="51639"/>
                  <a:pt x="44181" y="58506"/>
                  <a:pt x="44181" y="66971"/>
                </a:cubicBezTo>
                <a:lnTo>
                  <a:pt x="44181" y="349341"/>
                </a:lnTo>
                <a:cubicBezTo>
                  <a:pt x="44181" y="357806"/>
                  <a:pt x="51057" y="364673"/>
                  <a:pt x="59536" y="364673"/>
                </a:cubicBezTo>
                <a:lnTo>
                  <a:pt x="287128" y="364673"/>
                </a:lnTo>
                <a:cubicBezTo>
                  <a:pt x="288729" y="372198"/>
                  <a:pt x="292497" y="379158"/>
                  <a:pt x="298055" y="384708"/>
                </a:cubicBezTo>
                <a:lnTo>
                  <a:pt x="329801" y="416406"/>
                </a:lnTo>
                <a:lnTo>
                  <a:pt x="41731" y="416406"/>
                </a:lnTo>
                <a:cubicBezTo>
                  <a:pt x="18746" y="416406"/>
                  <a:pt x="0" y="397688"/>
                  <a:pt x="0" y="374737"/>
                </a:cubicBezTo>
                <a:lnTo>
                  <a:pt x="0" y="41669"/>
                </a:lnTo>
                <a:cubicBezTo>
                  <a:pt x="0" y="18624"/>
                  <a:pt x="18746" y="0"/>
                  <a:pt x="417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xmlns="" val="1803508959"/>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1+#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1+#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3" y="2799811"/>
            <a:ext cx="8398949" cy="1015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6000" b="1" dirty="0">
                <a:solidFill>
                  <a:schemeClr val="bg1">
                    <a:lumMod val="95000"/>
                  </a:schemeClr>
                </a:solidFill>
                <a:latin typeface="Microsoft YaHei" charset="-122"/>
                <a:ea typeface="Microsoft YaHei" charset="-122"/>
                <a:cs typeface="Microsoft YaHei" charset="-122"/>
              </a:rPr>
              <a:t>教学过程</a:t>
            </a:r>
          </a:p>
        </p:txBody>
      </p:sp>
      <p:sp>
        <p:nvSpPr>
          <p:cNvPr id="9"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724222" y="1974515"/>
            <a:ext cx="787113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4400" i="1" spc="600" dirty="0">
                <a:solidFill>
                  <a:srgbClr val="F2F2F2"/>
                </a:solidFill>
                <a:latin typeface="Arial" charset="0"/>
                <a:ea typeface="Arial" charset="0"/>
                <a:cs typeface="Arial" charset="0"/>
                <a:sym typeface="Angsana New" pitchFamily="18" charset="-34"/>
              </a:rPr>
              <a:t>Part 03</a:t>
            </a:r>
          </a:p>
        </p:txBody>
      </p:sp>
      <p:sp>
        <p:nvSpPr>
          <p:cNvPr id="10" name="矩形 24">
            <a:extLst>
              <a:ext uri="{FF2B5EF4-FFF2-40B4-BE49-F238E27FC236}">
                <a16:creationId xmlns:a16="http://schemas.microsoft.com/office/drawing/2014/main" xmlns="" id="{D5D5CB61-E114-4452-A5AC-F20ADD7637CF}"/>
              </a:ext>
            </a:extLst>
          </p:cNvPr>
          <p:cNvSpPr>
            <a:spLocks noChangeArrowheads="1"/>
          </p:cNvSpPr>
          <p:nvPr/>
        </p:nvSpPr>
        <p:spPr bwMode="auto">
          <a:xfrm>
            <a:off x="739212" y="3815474"/>
            <a:ext cx="664913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Your life can be enhanced, and your happiness enriched, </a:t>
            </a:r>
          </a:p>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when you choose to change your perspective. </a:t>
            </a:r>
            <a:endParaRPr lang="zh-CN" alt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388344" y="2553325"/>
            <a:ext cx="4304675" cy="4304675"/>
          </a:xfrm>
          <a:prstGeom prst="rect">
            <a:avLst/>
          </a:prstGeom>
        </p:spPr>
      </p:pic>
    </p:spTree>
    <p:extLst>
      <p:ext uri="{BB962C8B-B14F-4D97-AF65-F5344CB8AC3E}">
        <p14:creationId xmlns:p14="http://schemas.microsoft.com/office/powerpoint/2010/main" xmlns="" val="11323053"/>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p:cNvGrpSpPr/>
          <p:nvPr/>
        </p:nvGrpSpPr>
        <p:grpSpPr>
          <a:xfrm>
            <a:off x="2035686" y="2017485"/>
            <a:ext cx="2032232" cy="2032230"/>
            <a:chOff x="1862597" y="2201413"/>
            <a:chExt cx="2171700" cy="2171700"/>
          </a:xfrm>
        </p:grpSpPr>
        <p:sp>
          <p:nvSpPr>
            <p:cNvPr id="3" name="椭圆 2"/>
            <p:cNvSpPr/>
            <p:nvPr/>
          </p:nvSpPr>
          <p:spPr>
            <a:xfrm>
              <a:off x="1862597" y="2201413"/>
              <a:ext cx="2171700" cy="21717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饼形 6"/>
            <p:cNvSpPr/>
            <p:nvPr/>
          </p:nvSpPr>
          <p:spPr>
            <a:xfrm>
              <a:off x="1862597" y="2201413"/>
              <a:ext cx="2171700" cy="2171700"/>
            </a:xfrm>
            <a:prstGeom prst="pie">
              <a:avLst>
                <a:gd name="adj1" fmla="val 7072156"/>
                <a:gd name="adj2" fmla="val 16200000"/>
              </a:avLst>
            </a:prstGeom>
            <a:solidFill>
              <a:srgbClr val="246056"/>
            </a:solidFill>
            <a:ln>
              <a:solidFill>
                <a:srgbClr val="2460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967372" y="2306188"/>
              <a:ext cx="1962150" cy="1962150"/>
            </a:xfrm>
            <a:prstGeom prst="ellipse">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18"/>
          <p:cNvGrpSpPr/>
          <p:nvPr/>
        </p:nvGrpSpPr>
        <p:grpSpPr>
          <a:xfrm>
            <a:off x="1696982" y="4338469"/>
            <a:ext cx="2709640" cy="1096004"/>
            <a:chOff x="8330118" y="3433235"/>
            <a:chExt cx="2050553" cy="1096004"/>
          </a:xfrm>
        </p:grpSpPr>
        <p:sp>
          <p:nvSpPr>
            <p:cNvPr id="7" name="矩形 6"/>
            <p:cNvSpPr/>
            <p:nvPr/>
          </p:nvSpPr>
          <p:spPr>
            <a:xfrm>
              <a:off x="8330119" y="3790575"/>
              <a:ext cx="2050552" cy="738664"/>
            </a:xfrm>
            <a:prstGeom prst="rect">
              <a:avLst/>
            </a:prstGeom>
          </p:spPr>
          <p:txBody>
            <a:bodyPr wrap="square">
              <a:spAutoFit/>
              <a:scene3d>
                <a:camera prst="orthographicFront"/>
                <a:lightRig rig="threePt" dir="t"/>
              </a:scene3d>
              <a:sp3d contourW="12700"/>
            </a:bodyPr>
            <a:lstStyle/>
            <a:p>
              <a:pPr algn="ctr"/>
              <a:r>
                <a:rPr lang="en-US" altLang="zh-CN" sz="14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8" name="矩形 7"/>
            <p:cNvSpPr/>
            <p:nvPr/>
          </p:nvSpPr>
          <p:spPr>
            <a:xfrm>
              <a:off x="8330118" y="3433235"/>
              <a:ext cx="2050552"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Microsoft YaHei" charset="-122"/>
                  <a:ea typeface="Microsoft YaHei" charset="-122"/>
                  <a:cs typeface="Microsoft YaHei" charset="-122"/>
                </a:rPr>
                <a:t>添加标题</a:t>
              </a:r>
            </a:p>
          </p:txBody>
        </p:sp>
      </p:grpSp>
      <p:grpSp>
        <p:nvGrpSpPr>
          <p:cNvPr id="9" name="组合 10"/>
          <p:cNvGrpSpPr/>
          <p:nvPr/>
        </p:nvGrpSpPr>
        <p:grpSpPr>
          <a:xfrm>
            <a:off x="5085472" y="2017485"/>
            <a:ext cx="2032232" cy="2032230"/>
            <a:chOff x="1862597" y="2201413"/>
            <a:chExt cx="2171700" cy="2171700"/>
          </a:xfrm>
        </p:grpSpPr>
        <p:sp>
          <p:nvSpPr>
            <p:cNvPr id="10" name="椭圆 9"/>
            <p:cNvSpPr/>
            <p:nvPr/>
          </p:nvSpPr>
          <p:spPr>
            <a:xfrm>
              <a:off x="1862597" y="2201413"/>
              <a:ext cx="2171700" cy="21717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饼形 12"/>
            <p:cNvSpPr/>
            <p:nvPr/>
          </p:nvSpPr>
          <p:spPr>
            <a:xfrm>
              <a:off x="1862597" y="2201413"/>
              <a:ext cx="2171700" cy="2171700"/>
            </a:xfrm>
            <a:prstGeom prst="pie">
              <a:avLst>
                <a:gd name="adj1" fmla="val 3774557"/>
                <a:gd name="adj2" fmla="val 16200000"/>
              </a:avLst>
            </a:prstGeom>
            <a:solidFill>
              <a:srgbClr val="24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967372" y="2306188"/>
              <a:ext cx="1962150" cy="1962150"/>
            </a:xfrm>
            <a:prstGeom prst="ellipse">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21"/>
          <p:cNvGrpSpPr/>
          <p:nvPr/>
        </p:nvGrpSpPr>
        <p:grpSpPr>
          <a:xfrm>
            <a:off x="4747843" y="4338469"/>
            <a:ext cx="2709640" cy="1096004"/>
            <a:chOff x="8330118" y="3433235"/>
            <a:chExt cx="2050553" cy="1096004"/>
          </a:xfrm>
        </p:grpSpPr>
        <p:sp>
          <p:nvSpPr>
            <p:cNvPr id="14" name="矩形 13"/>
            <p:cNvSpPr/>
            <p:nvPr/>
          </p:nvSpPr>
          <p:spPr>
            <a:xfrm>
              <a:off x="8330119" y="3790575"/>
              <a:ext cx="2050552" cy="738664"/>
            </a:xfrm>
            <a:prstGeom prst="rect">
              <a:avLst/>
            </a:prstGeom>
          </p:spPr>
          <p:txBody>
            <a:bodyPr wrap="square">
              <a:spAutoFit/>
              <a:scene3d>
                <a:camera prst="orthographicFront"/>
                <a:lightRig rig="threePt" dir="t"/>
              </a:scene3d>
              <a:sp3d contourW="12700"/>
            </a:bodyPr>
            <a:lstStyle/>
            <a:p>
              <a:pPr algn="ctr"/>
              <a:r>
                <a:rPr lang="en-US" altLang="zh-CN" sz="14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15" name="矩形 14"/>
            <p:cNvSpPr/>
            <p:nvPr/>
          </p:nvSpPr>
          <p:spPr>
            <a:xfrm>
              <a:off x="8330118" y="3433235"/>
              <a:ext cx="2050552"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Microsoft YaHei" charset="-122"/>
                  <a:ea typeface="Microsoft YaHei" charset="-122"/>
                  <a:cs typeface="Microsoft YaHei" charset="-122"/>
                </a:rPr>
                <a:t>添加标题</a:t>
              </a:r>
            </a:p>
          </p:txBody>
        </p:sp>
      </p:grpSp>
      <p:grpSp>
        <p:nvGrpSpPr>
          <p:cNvPr id="16" name="组合 14"/>
          <p:cNvGrpSpPr/>
          <p:nvPr/>
        </p:nvGrpSpPr>
        <p:grpSpPr>
          <a:xfrm>
            <a:off x="8137409" y="2017485"/>
            <a:ext cx="2032232" cy="2032230"/>
            <a:chOff x="1862597" y="2201413"/>
            <a:chExt cx="2171700" cy="2171700"/>
          </a:xfrm>
        </p:grpSpPr>
        <p:sp>
          <p:nvSpPr>
            <p:cNvPr id="17" name="椭圆 16"/>
            <p:cNvSpPr/>
            <p:nvPr/>
          </p:nvSpPr>
          <p:spPr>
            <a:xfrm>
              <a:off x="1862597" y="2201413"/>
              <a:ext cx="2171700" cy="21717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饼形 16"/>
            <p:cNvSpPr/>
            <p:nvPr/>
          </p:nvSpPr>
          <p:spPr>
            <a:xfrm>
              <a:off x="1862597" y="2201413"/>
              <a:ext cx="2171700" cy="2171700"/>
            </a:xfrm>
            <a:prstGeom prst="pie">
              <a:avLst/>
            </a:prstGeom>
            <a:solidFill>
              <a:srgbClr val="24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967372" y="2306188"/>
              <a:ext cx="1962150" cy="1962150"/>
            </a:xfrm>
            <a:prstGeom prst="ellipse">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24"/>
          <p:cNvGrpSpPr/>
          <p:nvPr/>
        </p:nvGrpSpPr>
        <p:grpSpPr>
          <a:xfrm>
            <a:off x="7798704" y="4338469"/>
            <a:ext cx="2709640" cy="1096004"/>
            <a:chOff x="8330118" y="3433235"/>
            <a:chExt cx="2050553" cy="1096004"/>
          </a:xfrm>
        </p:grpSpPr>
        <p:sp>
          <p:nvSpPr>
            <p:cNvPr id="21" name="矩形 20"/>
            <p:cNvSpPr/>
            <p:nvPr/>
          </p:nvSpPr>
          <p:spPr>
            <a:xfrm>
              <a:off x="8330119" y="3790575"/>
              <a:ext cx="2050552" cy="738664"/>
            </a:xfrm>
            <a:prstGeom prst="rect">
              <a:avLst/>
            </a:prstGeom>
          </p:spPr>
          <p:txBody>
            <a:bodyPr wrap="square">
              <a:spAutoFit/>
              <a:scene3d>
                <a:camera prst="orthographicFront"/>
                <a:lightRig rig="threePt" dir="t"/>
              </a:scene3d>
              <a:sp3d contourW="12700"/>
            </a:bodyPr>
            <a:lstStyle/>
            <a:p>
              <a:pPr algn="ctr"/>
              <a:r>
                <a:rPr lang="en-US" altLang="zh-CN" sz="14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22" name="矩形 21"/>
            <p:cNvSpPr/>
            <p:nvPr/>
          </p:nvSpPr>
          <p:spPr>
            <a:xfrm>
              <a:off x="8330118" y="3433235"/>
              <a:ext cx="2050552"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latin typeface="Microsoft YaHei" charset="-122"/>
                  <a:ea typeface="Microsoft YaHei" charset="-122"/>
                  <a:cs typeface="Microsoft YaHei" charset="-122"/>
                </a:rPr>
                <a:t>添加标题</a:t>
              </a:r>
            </a:p>
          </p:txBody>
        </p:sp>
      </p:grpSp>
      <p:sp>
        <p:nvSpPr>
          <p:cNvPr id="23" name="文本框 22"/>
          <p:cNvSpPr txBox="1"/>
          <p:nvPr/>
        </p:nvSpPr>
        <p:spPr>
          <a:xfrm>
            <a:off x="2326960" y="2689438"/>
            <a:ext cx="1449683"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rgbClr val="246056"/>
                </a:solidFill>
                <a:latin typeface="Impact" panose="020B0806030902050204" pitchFamily="34" charset="0"/>
              </a:rPr>
              <a:t>40%</a:t>
            </a:r>
            <a:endParaRPr lang="zh-CN" altLang="en-US" sz="4000" dirty="0">
              <a:solidFill>
                <a:srgbClr val="246056"/>
              </a:solidFill>
              <a:latin typeface="Impact" panose="020B0806030902050204" pitchFamily="34" charset="0"/>
            </a:endParaRPr>
          </a:p>
        </p:txBody>
      </p:sp>
      <p:sp>
        <p:nvSpPr>
          <p:cNvPr id="24" name="文本框 23"/>
          <p:cNvSpPr txBox="1"/>
          <p:nvPr/>
        </p:nvSpPr>
        <p:spPr>
          <a:xfrm>
            <a:off x="5371158" y="2689438"/>
            <a:ext cx="1449683"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rgbClr val="246056"/>
                </a:solidFill>
                <a:latin typeface="Impact" panose="020B0806030902050204" pitchFamily="34" charset="0"/>
              </a:rPr>
              <a:t>62%</a:t>
            </a:r>
            <a:endParaRPr lang="zh-CN" altLang="en-US" sz="4000" dirty="0">
              <a:solidFill>
                <a:srgbClr val="246056"/>
              </a:solidFill>
              <a:latin typeface="Impact" panose="020B0806030902050204" pitchFamily="34" charset="0"/>
            </a:endParaRPr>
          </a:p>
        </p:txBody>
      </p:sp>
      <p:sp>
        <p:nvSpPr>
          <p:cNvPr id="25" name="文本框 24"/>
          <p:cNvSpPr txBox="1"/>
          <p:nvPr/>
        </p:nvSpPr>
        <p:spPr>
          <a:xfrm>
            <a:off x="8428683" y="2689438"/>
            <a:ext cx="1449683"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rgbClr val="246056"/>
                </a:solidFill>
                <a:latin typeface="Impact" panose="020B0806030902050204" pitchFamily="34" charset="0"/>
              </a:rPr>
              <a:t>75%</a:t>
            </a:r>
            <a:endParaRPr lang="zh-CN" altLang="en-US" sz="4000" dirty="0">
              <a:solidFill>
                <a:srgbClr val="246056"/>
              </a:solidFill>
              <a:latin typeface="Impact" panose="020B0806030902050204" pitchFamily="34" charset="0"/>
            </a:endParaRPr>
          </a:p>
        </p:txBody>
      </p:sp>
    </p:spTree>
    <p:extLst>
      <p:ext uri="{BB962C8B-B14F-4D97-AF65-F5344CB8AC3E}">
        <p14:creationId xmlns:p14="http://schemas.microsoft.com/office/powerpoint/2010/main" xmlns="" val="780061178"/>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42" presetClass="entr" presetSubtype="0"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par>
                          <p:cTn id="47" fill="hold">
                            <p:stCondLst>
                              <p:cond delay="2500"/>
                            </p:stCondLst>
                            <p:childTnLst>
                              <p:par>
                                <p:cTn id="48" presetID="42"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p:cTn id="51" dur="1000" fill="hold"/>
                                        <p:tgtEl>
                                          <p:spTgt spid="20"/>
                                        </p:tgtEl>
                                        <p:attrNameLst>
                                          <p:attrName>ppt_x</p:attrName>
                                        </p:attrNameLst>
                                      </p:cBhvr>
                                      <p:tavLst>
                                        <p:tav tm="0">
                                          <p:val>
                                            <p:strVal val="#ppt_x"/>
                                          </p:val>
                                        </p:tav>
                                        <p:tav tm="100000">
                                          <p:val>
                                            <p:strVal val="#ppt_x"/>
                                          </p:val>
                                        </p:tav>
                                      </p:tavLst>
                                    </p:anim>
                                    <p:anim calcmode="lin" valueType="num">
                                      <p:cBhvr>
                                        <p:cTn id="5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7">
            <a:extLst>
              <a:ext uri="{FF2B5EF4-FFF2-40B4-BE49-F238E27FC236}">
                <a16:creationId xmlns:a16="http://schemas.microsoft.com/office/drawing/2014/main" xmlns="" id="{45424F28-E363-4805-9DA3-9CE58D369619}"/>
              </a:ext>
            </a:extLst>
          </p:cNvPr>
          <p:cNvCxnSpPr/>
          <p:nvPr/>
        </p:nvCxnSpPr>
        <p:spPr>
          <a:xfrm>
            <a:off x="838860" y="1730829"/>
            <a:ext cx="0" cy="1819832"/>
          </a:xfrm>
          <a:prstGeom prst="line">
            <a:avLst/>
          </a:prstGeom>
          <a:ln w="38100" cap="rnd">
            <a:solidFill>
              <a:srgbClr val="246056"/>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 name="组合 13"/>
          <p:cNvGrpSpPr/>
          <p:nvPr/>
        </p:nvGrpSpPr>
        <p:grpSpPr>
          <a:xfrm>
            <a:off x="1007688" y="1721870"/>
            <a:ext cx="3934047" cy="1415831"/>
            <a:chOff x="1172788" y="1874270"/>
            <a:chExt cx="3934047" cy="1415831"/>
          </a:xfrm>
        </p:grpSpPr>
        <p:sp>
          <p:nvSpPr>
            <p:cNvPr id="8" name="矩形 7"/>
            <p:cNvSpPr/>
            <p:nvPr/>
          </p:nvSpPr>
          <p:spPr>
            <a:xfrm>
              <a:off x="1172788" y="1874270"/>
              <a:ext cx="3934047" cy="461665"/>
            </a:xfrm>
            <a:prstGeom prst="rect">
              <a:avLst/>
            </a:prstGeom>
          </p:spPr>
          <p:txBody>
            <a:bodyPr wrap="square">
              <a:spAutoFit/>
              <a:scene3d>
                <a:camera prst="orthographicFront"/>
                <a:lightRig rig="threePt" dir="t">
                  <a:rot lat="0" lon="0" rev="0"/>
                </a:lightRig>
              </a:scene3d>
              <a:sp3d contourW="12700"/>
            </a:bodyPr>
            <a:lstStyle/>
            <a:p>
              <a:r>
                <a:rPr lang="zh-CN" altLang="en-US" sz="2400" b="1" dirty="0">
                  <a:solidFill>
                    <a:srgbClr val="246056"/>
                  </a:solidFill>
                  <a:latin typeface="Century Gothic" panose="020B0502020202020204" pitchFamily="34" charset="0"/>
                  <a:ea typeface="微软雅黑" pitchFamily="34" charset="-122"/>
                </a:rPr>
                <a:t>课前作业布置</a:t>
              </a:r>
            </a:p>
          </p:txBody>
        </p:sp>
        <p:sp>
          <p:nvSpPr>
            <p:cNvPr id="9" name="矩形 8"/>
            <p:cNvSpPr/>
            <p:nvPr/>
          </p:nvSpPr>
          <p:spPr>
            <a:xfrm>
              <a:off x="1172788" y="2335994"/>
              <a:ext cx="3451447" cy="954107"/>
            </a:xfrm>
            <a:prstGeom prst="rect">
              <a:avLst/>
            </a:prstGeom>
          </p:spPr>
          <p:txBody>
            <a:bodyPr wrap="square">
              <a:spAutoFit/>
              <a:scene3d>
                <a:camera prst="orthographicFront"/>
                <a:lightRig rig="threePt" dir="t">
                  <a:rot lat="0" lon="0" rev="0"/>
                </a:lightRig>
              </a:scene3d>
              <a:sp3d contourW="12700"/>
            </a:bodyPr>
            <a:lstStyle/>
            <a:p>
              <a:r>
                <a:rPr lang="en-US" altLang="zh-CN" sz="1400" dirty="0">
                  <a:solidFill>
                    <a:schemeClr val="bg1">
                      <a:lumMod val="50000"/>
                    </a:schemeClr>
                  </a:solidFill>
                  <a:latin typeface="Century Gothic" panose="020B0502020202020204" pitchFamily="34" charset="0"/>
                </a:rPr>
                <a:t>The user can demonstrate on a projector or computer, or print the presentation and make it into a film a wider field</a:t>
              </a:r>
            </a:p>
          </p:txBody>
        </p:sp>
      </p:grpSp>
      <p:pic>
        <p:nvPicPr>
          <p:cNvPr id="10" name="图片 9"/>
          <p:cNvPicPr>
            <a:picLocks noChangeAspect="1"/>
          </p:cNvPicPr>
          <p:nvPr/>
        </p:nvPicPr>
        <p:blipFill rotWithShape="1">
          <a:blip r:embed="rId2" cstate="print">
            <a:extLst>
              <a:ext uri="{28A0092B-C50C-407E-A947-70E740481C1C}">
                <a14:useLocalDpi xmlns:a14="http://schemas.microsoft.com/office/drawing/2010/main" xmlns="" val="0"/>
              </a:ext>
            </a:extLst>
          </a:blip>
          <a:srcRect t="43080" b="28416"/>
          <a:stretch/>
        </p:blipFill>
        <p:spPr>
          <a:xfrm>
            <a:off x="792472" y="3887682"/>
            <a:ext cx="10287000" cy="195476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xmlns="" val="0"/>
              </a:ext>
            </a:extLst>
          </a:blip>
          <a:srcRect r="29709"/>
          <a:stretch/>
        </p:blipFill>
        <p:spPr>
          <a:xfrm>
            <a:off x="4562748" y="1597160"/>
            <a:ext cx="2059690" cy="1953501"/>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xmlns="" val="0"/>
              </a:ext>
            </a:extLst>
          </a:blip>
          <a:srcRect r="29741"/>
          <a:stretch/>
        </p:blipFill>
        <p:spPr>
          <a:xfrm>
            <a:off x="6791265" y="1597191"/>
            <a:ext cx="2059690" cy="1954381"/>
          </a:xfrm>
          <a:prstGeom prst="rect">
            <a:avLst/>
          </a:pr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xmlns="" val="0"/>
              </a:ext>
            </a:extLst>
          </a:blip>
          <a:srcRect l="29859"/>
          <a:stretch/>
        </p:blipFill>
        <p:spPr>
          <a:xfrm>
            <a:off x="9019782" y="1592984"/>
            <a:ext cx="2059690" cy="1957677"/>
          </a:xfrm>
          <a:prstGeom prst="rect">
            <a:avLst/>
          </a:prstGeom>
        </p:spPr>
      </p:pic>
    </p:spTree>
    <p:extLst>
      <p:ext uri="{BB962C8B-B14F-4D97-AF65-F5344CB8AC3E}">
        <p14:creationId xmlns:p14="http://schemas.microsoft.com/office/powerpoint/2010/main" xmlns="" val="2084074235"/>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par>
                                <p:cTn id="27" presetID="53" presetClass="entr" presetSubtype="16"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p:nvPr/>
        </p:nvGrpSpPr>
        <p:grpSpPr>
          <a:xfrm>
            <a:off x="801765" y="1354791"/>
            <a:ext cx="4597624" cy="4754432"/>
            <a:chOff x="849666" y="1266856"/>
            <a:chExt cx="4597624" cy="4754432"/>
          </a:xfrm>
        </p:grpSpPr>
        <p:sp>
          <p:nvSpPr>
            <p:cNvPr id="3" name="Arc 5"/>
            <p:cNvSpPr/>
            <p:nvPr/>
          </p:nvSpPr>
          <p:spPr>
            <a:xfrm>
              <a:off x="849666" y="1433424"/>
              <a:ext cx="4587864" cy="4587864"/>
            </a:xfrm>
            <a:prstGeom prst="arc">
              <a:avLst>
                <a:gd name="adj1" fmla="val 20230496"/>
                <a:gd name="adj2" fmla="val 21370915"/>
              </a:avLst>
            </a:prstGeom>
            <a:noFill/>
            <a:ln w="28575" cap="rnd">
              <a:solidFill>
                <a:srgbClr val="246056"/>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Arc 6"/>
            <p:cNvSpPr/>
            <p:nvPr/>
          </p:nvSpPr>
          <p:spPr>
            <a:xfrm>
              <a:off x="859426" y="1433424"/>
              <a:ext cx="4587864" cy="4587864"/>
            </a:xfrm>
            <a:prstGeom prst="arc">
              <a:avLst>
                <a:gd name="adj1" fmla="val 43325"/>
                <a:gd name="adj2" fmla="val 3696807"/>
              </a:avLst>
            </a:prstGeom>
            <a:noFill/>
            <a:ln w="28575" cap="rnd">
              <a:solidFill>
                <a:srgbClr val="246056"/>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Oval 7"/>
            <p:cNvSpPr/>
            <p:nvPr/>
          </p:nvSpPr>
          <p:spPr>
            <a:xfrm>
              <a:off x="1155689" y="1729688"/>
              <a:ext cx="3995334" cy="3995334"/>
            </a:xfrm>
            <a:prstGeom prst="ellipse">
              <a:avLst/>
            </a:prstGeom>
            <a:solidFill>
              <a:srgbClr val="24605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Oval 8"/>
            <p:cNvSpPr/>
            <p:nvPr/>
          </p:nvSpPr>
          <p:spPr>
            <a:xfrm>
              <a:off x="1511761" y="2085760"/>
              <a:ext cx="3283189" cy="328318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Oval 9"/>
            <p:cNvSpPr/>
            <p:nvPr/>
          </p:nvSpPr>
          <p:spPr>
            <a:xfrm>
              <a:off x="1871473" y="2445471"/>
              <a:ext cx="2563766" cy="2563767"/>
            </a:xfrm>
            <a:prstGeom prst="ellipse">
              <a:avLst/>
            </a:prstGeom>
            <a:solidFill>
              <a:srgbClr val="24605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Oval 10"/>
            <p:cNvSpPr/>
            <p:nvPr/>
          </p:nvSpPr>
          <p:spPr>
            <a:xfrm>
              <a:off x="2172453" y="2759926"/>
              <a:ext cx="1934857" cy="19348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Oval 11"/>
            <p:cNvSpPr/>
            <p:nvPr/>
          </p:nvSpPr>
          <p:spPr>
            <a:xfrm>
              <a:off x="2437092" y="3024566"/>
              <a:ext cx="1405578" cy="1405578"/>
            </a:xfrm>
            <a:prstGeom prst="ellipse">
              <a:avLst/>
            </a:prstGeom>
            <a:solidFill>
              <a:srgbClr val="24605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Oval 12"/>
            <p:cNvSpPr/>
            <p:nvPr/>
          </p:nvSpPr>
          <p:spPr>
            <a:xfrm>
              <a:off x="2665468" y="3252941"/>
              <a:ext cx="948827" cy="94882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13"/>
            <p:cNvSpPr/>
            <p:nvPr/>
          </p:nvSpPr>
          <p:spPr>
            <a:xfrm>
              <a:off x="2899637" y="3487111"/>
              <a:ext cx="480488" cy="480488"/>
            </a:xfrm>
            <a:prstGeom prst="ellipse">
              <a:avLst/>
            </a:prstGeom>
            <a:solidFill>
              <a:srgbClr val="24605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2" name="Group 14"/>
            <p:cNvGrpSpPr/>
            <p:nvPr/>
          </p:nvGrpSpPr>
          <p:grpSpPr>
            <a:xfrm rot="18972328" flipH="1">
              <a:off x="1717497" y="1266856"/>
              <a:ext cx="907690" cy="2918369"/>
              <a:chOff x="943993" y="1899821"/>
              <a:chExt cx="584445" cy="1879088"/>
            </a:xfrm>
            <a:effectLst>
              <a:outerShdw blurRad="76200" dir="18900000" sy="23000" kx="-1200000" algn="bl" rotWithShape="0">
                <a:prstClr val="black">
                  <a:alpha val="20000"/>
                </a:prstClr>
              </a:outerShdw>
            </a:effectLst>
          </p:grpSpPr>
          <p:sp>
            <p:nvSpPr>
              <p:cNvPr id="14" name="Freeform: Shape 15"/>
              <p:cNvSpPr/>
              <p:nvPr/>
            </p:nvSpPr>
            <p:spPr>
              <a:xfrm>
                <a:off x="1199689" y="1985620"/>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rgbClr val="24605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Freeform: Shape 16"/>
              <p:cNvSpPr/>
              <p:nvPr/>
            </p:nvSpPr>
            <p:spPr>
              <a:xfrm flipH="1">
                <a:off x="1231038" y="1973313"/>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rgbClr val="24605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Parallelogram 17"/>
              <p:cNvSpPr/>
              <p:nvPr/>
            </p:nvSpPr>
            <p:spPr>
              <a:xfrm rot="16200000" flipV="1">
                <a:off x="1159899" y="1993153"/>
                <a:ext cx="461872" cy="275207"/>
              </a:xfrm>
              <a:prstGeom prst="parallelogram">
                <a:avLst>
                  <a:gd name="adj" fmla="val 57754"/>
                </a:avLst>
              </a:prstGeom>
              <a:solidFill>
                <a:srgbClr val="24605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Parallelogram 18"/>
              <p:cNvSpPr/>
              <p:nvPr/>
            </p:nvSpPr>
            <p:spPr>
              <a:xfrm rot="5400000" flipH="1" flipV="1">
                <a:off x="834385" y="2009429"/>
                <a:ext cx="461872" cy="242655"/>
              </a:xfrm>
              <a:prstGeom prst="parallelogram">
                <a:avLst>
                  <a:gd name="adj" fmla="val 65071"/>
                </a:avLst>
              </a:prstGeom>
              <a:solidFill>
                <a:srgbClr val="24605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3" name="Arc 19"/>
            <p:cNvSpPr/>
            <p:nvPr/>
          </p:nvSpPr>
          <p:spPr>
            <a:xfrm>
              <a:off x="849666" y="1433424"/>
              <a:ext cx="4587864" cy="4587864"/>
            </a:xfrm>
            <a:prstGeom prst="arc">
              <a:avLst>
                <a:gd name="adj1" fmla="val 19067119"/>
                <a:gd name="adj2" fmla="val 19881577"/>
              </a:avLst>
            </a:prstGeom>
            <a:noFill/>
            <a:ln w="28575" cap="rnd">
              <a:solidFill>
                <a:srgbClr val="246056"/>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8" name="Group 20"/>
          <p:cNvGrpSpPr/>
          <p:nvPr/>
        </p:nvGrpSpPr>
        <p:grpSpPr>
          <a:xfrm>
            <a:off x="6179030" y="4974539"/>
            <a:ext cx="525206" cy="493332"/>
            <a:chOff x="2824761" y="1419473"/>
            <a:chExt cx="496888" cy="466725"/>
          </a:xfrm>
          <a:solidFill>
            <a:srgbClr val="246056"/>
          </a:solidFill>
        </p:grpSpPr>
        <p:sp>
          <p:nvSpPr>
            <p:cNvPr id="19" name="Oval 21"/>
            <p:cNvSpPr>
              <a:spLocks/>
            </p:cNvSpPr>
            <p:nvPr/>
          </p:nvSpPr>
          <p:spPr bwMode="auto">
            <a:xfrm>
              <a:off x="3066061" y="1676648"/>
              <a:ext cx="60325" cy="603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sp>
          <p:nvSpPr>
            <p:cNvPr id="20" name="Freeform: Shape 22"/>
            <p:cNvSpPr>
              <a:spLocks/>
            </p:cNvSpPr>
            <p:nvPr/>
          </p:nvSpPr>
          <p:spPr bwMode="auto">
            <a:xfrm>
              <a:off x="2824761" y="1419473"/>
              <a:ext cx="496888"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4 w 132"/>
                <a:gd name="T67" fmla="*/ 88 h 124"/>
                <a:gd name="T68" fmla="*/ 60 w 132"/>
                <a:gd name="T69" fmla="*/ 76 h 124"/>
                <a:gd name="T70" fmla="*/ 108 w 132"/>
                <a:gd name="T71" fmla="*/ 64 h 124"/>
                <a:gd name="T72" fmla="*/ 116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6"/>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5"/>
                    <a:pt x="10" y="124"/>
                    <a:pt x="22" y="124"/>
                  </a:cubicBezTo>
                  <a:cubicBezTo>
                    <a:pt x="94" y="124"/>
                    <a:pt x="94" y="124"/>
                    <a:pt x="94" y="124"/>
                  </a:cubicBezTo>
                  <a:cubicBezTo>
                    <a:pt x="107" y="124"/>
                    <a:pt x="116" y="115"/>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7" y="8"/>
                    <a:pt x="108" y="10"/>
                    <a:pt x="108" y="12"/>
                  </a:cubicBezTo>
                  <a:cubicBezTo>
                    <a:pt x="108" y="22"/>
                    <a:pt x="108" y="22"/>
                    <a:pt x="108" y="22"/>
                  </a:cubicBezTo>
                  <a:cubicBezTo>
                    <a:pt x="108" y="24"/>
                    <a:pt x="108" y="24"/>
                    <a:pt x="108" y="24"/>
                  </a:cubicBezTo>
                  <a:cubicBezTo>
                    <a:pt x="108" y="37"/>
                    <a:pt x="108" y="37"/>
                    <a:pt x="108" y="37"/>
                  </a:cubicBezTo>
                  <a:cubicBezTo>
                    <a:pt x="107" y="37"/>
                    <a:pt x="106"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3"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30"/>
                    <a:pt x="8" y="26"/>
                    <a:pt x="8" y="22"/>
                  </a:cubicBezTo>
                  <a:cubicBezTo>
                    <a:pt x="8" y="15"/>
                    <a:pt x="15"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6"/>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5" y="116"/>
                    <a:pt x="8" y="110"/>
                    <a:pt x="8" y="102"/>
                  </a:cubicBezTo>
                  <a:cubicBezTo>
                    <a:pt x="8" y="39"/>
                    <a:pt x="8" y="39"/>
                    <a:pt x="8" y="39"/>
                  </a:cubicBezTo>
                  <a:cubicBezTo>
                    <a:pt x="12" y="43"/>
                    <a:pt x="17" y="44"/>
                    <a:pt x="22" y="44"/>
                  </a:cubicBezTo>
                  <a:cubicBezTo>
                    <a:pt x="88" y="44"/>
                    <a:pt x="88" y="44"/>
                    <a:pt x="88" y="44"/>
                  </a:cubicBezTo>
                  <a:cubicBezTo>
                    <a:pt x="104" y="44"/>
                    <a:pt x="104" y="44"/>
                    <a:pt x="104" y="44"/>
                  </a:cubicBezTo>
                  <a:cubicBezTo>
                    <a:pt x="107"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4" y="88"/>
                  </a:moveTo>
                  <a:cubicBezTo>
                    <a:pt x="72" y="88"/>
                    <a:pt x="72" y="88"/>
                    <a:pt x="72" y="88"/>
                  </a:cubicBezTo>
                  <a:cubicBezTo>
                    <a:pt x="66" y="88"/>
                    <a:pt x="60" y="83"/>
                    <a:pt x="60" y="76"/>
                  </a:cubicBezTo>
                  <a:cubicBezTo>
                    <a:pt x="60" y="70"/>
                    <a:pt x="66" y="64"/>
                    <a:pt x="72" y="64"/>
                  </a:cubicBezTo>
                  <a:cubicBezTo>
                    <a:pt x="108" y="64"/>
                    <a:pt x="108" y="64"/>
                    <a:pt x="108" y="64"/>
                  </a:cubicBezTo>
                  <a:cubicBezTo>
                    <a:pt x="111" y="64"/>
                    <a:pt x="113" y="63"/>
                    <a:pt x="115" y="61"/>
                  </a:cubicBezTo>
                  <a:cubicBezTo>
                    <a:pt x="115" y="61"/>
                    <a:pt x="116" y="60"/>
                    <a:pt x="116" y="59"/>
                  </a:cubicBezTo>
                  <a:cubicBezTo>
                    <a:pt x="116" y="59"/>
                    <a:pt x="116" y="59"/>
                    <a:pt x="116" y="59"/>
                  </a:cubicBezTo>
                  <a:cubicBezTo>
                    <a:pt x="119" y="63"/>
                    <a:pt x="120" y="67"/>
                    <a:pt x="120" y="72"/>
                  </a:cubicBezTo>
                  <a:cubicBezTo>
                    <a:pt x="120" y="79"/>
                    <a:pt x="118" y="84"/>
                    <a:pt x="114" y="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grpSp>
      <p:grpSp>
        <p:nvGrpSpPr>
          <p:cNvPr id="21" name="Group 23"/>
          <p:cNvGrpSpPr/>
          <p:nvPr/>
        </p:nvGrpSpPr>
        <p:grpSpPr>
          <a:xfrm>
            <a:off x="6187418" y="3888519"/>
            <a:ext cx="508431" cy="510108"/>
            <a:chOff x="1567461" y="2198935"/>
            <a:chExt cx="481013" cy="482600"/>
          </a:xfrm>
          <a:solidFill>
            <a:srgbClr val="246056"/>
          </a:solidFill>
        </p:grpSpPr>
        <p:sp>
          <p:nvSpPr>
            <p:cNvPr id="22" name="Freeform: Shape 24"/>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sp>
          <p:nvSpPr>
            <p:cNvPr id="23" name="Freeform: Shape 25"/>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sp>
          <p:nvSpPr>
            <p:cNvPr id="24" name="Freeform: Shape 26"/>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grpSp>
      <p:sp>
        <p:nvSpPr>
          <p:cNvPr id="25" name="Freeform: Shape 27"/>
          <p:cNvSpPr>
            <a:spLocks/>
          </p:cNvSpPr>
          <p:nvPr/>
        </p:nvSpPr>
        <p:spPr bwMode="auto">
          <a:xfrm>
            <a:off x="6179028" y="2802499"/>
            <a:ext cx="525210" cy="510108"/>
          </a:xfrm>
          <a:custGeom>
            <a:avLst/>
            <a:gdLst>
              <a:gd name="T0" fmla="*/ 94 w 132"/>
              <a:gd name="T1" fmla="*/ 0 h 128"/>
              <a:gd name="T2" fmla="*/ 56 w 132"/>
              <a:gd name="T3" fmla="*/ 27 h 128"/>
              <a:gd name="T4" fmla="*/ 56 w 132"/>
              <a:gd name="T5" fmla="*/ 27 h 128"/>
              <a:gd name="T6" fmla="*/ 14 w 132"/>
              <a:gd name="T7" fmla="*/ 69 h 128"/>
              <a:gd name="T8" fmla="*/ 1 w 132"/>
              <a:gd name="T9" fmla="*/ 110 h 128"/>
              <a:gd name="T10" fmla="*/ 14 w 132"/>
              <a:gd name="T11" fmla="*/ 128 h 128"/>
              <a:gd name="T12" fmla="*/ 53 w 132"/>
              <a:gd name="T13" fmla="*/ 118 h 128"/>
              <a:gd name="T14" fmla="*/ 121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1 w 132"/>
              <a:gd name="T33" fmla="*/ 64 h 128"/>
              <a:gd name="T34" fmla="*/ 80 w 132"/>
              <a:gd name="T35" fmla="*/ 28 h 128"/>
              <a:gd name="T36" fmla="*/ 17 w 132"/>
              <a:gd name="T37" fmla="*/ 119 h 128"/>
              <a:gd name="T38" fmla="*/ 8 w 132"/>
              <a:gd name="T39" fmla="*/ 114 h 128"/>
              <a:gd name="T40" fmla="*/ 13 w 132"/>
              <a:gd name="T41" fmla="*/ 96 h 128"/>
              <a:gd name="T42" fmla="*/ 32 w 132"/>
              <a:gd name="T43" fmla="*/ 115 h 128"/>
              <a:gd name="T44" fmla="*/ 36 w 132"/>
              <a:gd name="T45" fmla="*/ 114 h 128"/>
              <a:gd name="T46" fmla="*/ 14 w 132"/>
              <a:gd name="T47" fmla="*/ 92 h 128"/>
              <a:gd name="T48" fmla="*/ 19 w 132"/>
              <a:gd name="T49" fmla="*/ 75 h 128"/>
              <a:gd name="T50" fmla="*/ 52 w 132"/>
              <a:gd name="T51" fmla="*/ 110 h 128"/>
              <a:gd name="T52" fmla="*/ 36 w 132"/>
              <a:gd name="T53" fmla="*/ 114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rgbClr val="246056"/>
          </a:solidFill>
          <a:ln>
            <a:noFill/>
          </a:ln>
          <a:extLst/>
        </p:spPr>
        <p:txBody>
          <a:bodyPr anchor="ctr"/>
          <a:lstStyle/>
          <a:p>
            <a:pPr algn="ctr"/>
            <a:endParaRPr>
              <a:solidFill>
                <a:srgbClr val="246056"/>
              </a:solidFill>
            </a:endParaRPr>
          </a:p>
        </p:txBody>
      </p:sp>
      <p:grpSp>
        <p:nvGrpSpPr>
          <p:cNvPr id="26" name="Group 28"/>
          <p:cNvGrpSpPr/>
          <p:nvPr/>
        </p:nvGrpSpPr>
        <p:grpSpPr>
          <a:xfrm>
            <a:off x="6267123" y="1718156"/>
            <a:ext cx="349021" cy="508431"/>
            <a:chOff x="4174136" y="3762623"/>
            <a:chExt cx="330200" cy="481012"/>
          </a:xfrm>
          <a:solidFill>
            <a:srgbClr val="246056"/>
          </a:solidFill>
        </p:grpSpPr>
        <p:sp>
          <p:nvSpPr>
            <p:cNvPr id="27"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sp>
          <p:nvSpPr>
            <p:cNvPr id="28"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grpSp>
      <p:grpSp>
        <p:nvGrpSpPr>
          <p:cNvPr id="29" name="组合 32"/>
          <p:cNvGrpSpPr/>
          <p:nvPr/>
        </p:nvGrpSpPr>
        <p:grpSpPr>
          <a:xfrm>
            <a:off x="6970610" y="1534902"/>
            <a:ext cx="3785768" cy="814289"/>
            <a:chOff x="6302885" y="1678126"/>
            <a:chExt cx="3785768" cy="814289"/>
          </a:xfrm>
        </p:grpSpPr>
        <p:sp>
          <p:nvSpPr>
            <p:cNvPr id="30" name="矩形 29"/>
            <p:cNvSpPr/>
            <p:nvPr/>
          </p:nvSpPr>
          <p:spPr>
            <a:xfrm>
              <a:off x="6302885" y="2030750"/>
              <a:ext cx="3785768" cy="461665"/>
            </a:xfrm>
            <a:prstGeom prst="rect">
              <a:avLst/>
            </a:prstGeom>
          </p:spPr>
          <p:txBody>
            <a:bodyPr wrap="square">
              <a:spAutoFit/>
              <a:scene3d>
                <a:camera prst="orthographicFront"/>
                <a:lightRig rig="threePt" dir="t"/>
              </a:scene3d>
              <a:sp3d contourW="12700"/>
            </a:bodyPr>
            <a:lstStyle/>
            <a:p>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31" name="矩形 30"/>
            <p:cNvSpPr/>
            <p:nvPr/>
          </p:nvSpPr>
          <p:spPr>
            <a:xfrm>
              <a:off x="6302885" y="1678126"/>
              <a:ext cx="2241974" cy="36272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rgbClr val="246056"/>
                  </a:solidFill>
                  <a:latin typeface="Microsoft YaHei" charset="-122"/>
                  <a:ea typeface="Microsoft YaHei" charset="-122"/>
                  <a:cs typeface="Microsoft YaHei" charset="-122"/>
                </a:rPr>
                <a:t>情景设计</a:t>
              </a:r>
            </a:p>
          </p:txBody>
        </p:sp>
      </p:grpSp>
      <p:grpSp>
        <p:nvGrpSpPr>
          <p:cNvPr id="32" name="组合 35"/>
          <p:cNvGrpSpPr/>
          <p:nvPr/>
        </p:nvGrpSpPr>
        <p:grpSpPr>
          <a:xfrm>
            <a:off x="6970610" y="2617847"/>
            <a:ext cx="3785768" cy="814289"/>
            <a:chOff x="6302885" y="1678126"/>
            <a:chExt cx="3785768" cy="814289"/>
          </a:xfrm>
        </p:grpSpPr>
        <p:sp>
          <p:nvSpPr>
            <p:cNvPr id="33" name="矩形 32"/>
            <p:cNvSpPr/>
            <p:nvPr/>
          </p:nvSpPr>
          <p:spPr>
            <a:xfrm>
              <a:off x="6302885" y="2030750"/>
              <a:ext cx="3785768" cy="461665"/>
            </a:xfrm>
            <a:prstGeom prst="rect">
              <a:avLst/>
            </a:prstGeom>
          </p:spPr>
          <p:txBody>
            <a:bodyPr wrap="square">
              <a:spAutoFit/>
              <a:scene3d>
                <a:camera prst="orthographicFront"/>
                <a:lightRig rig="threePt" dir="t"/>
              </a:scene3d>
              <a:sp3d contourW="12700"/>
            </a:bodyPr>
            <a:lstStyle/>
            <a:p>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34" name="矩形 33"/>
            <p:cNvSpPr/>
            <p:nvPr/>
          </p:nvSpPr>
          <p:spPr>
            <a:xfrm>
              <a:off x="6302885" y="1678126"/>
              <a:ext cx="2241974" cy="36272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rgbClr val="246056"/>
                  </a:solidFill>
                  <a:latin typeface="Microsoft YaHei" charset="-122"/>
                  <a:ea typeface="Microsoft YaHei" charset="-122"/>
                  <a:cs typeface="Microsoft YaHei" charset="-122"/>
                </a:rPr>
                <a:t>简化设计</a:t>
              </a:r>
            </a:p>
          </p:txBody>
        </p:sp>
      </p:grpSp>
      <p:grpSp>
        <p:nvGrpSpPr>
          <p:cNvPr id="35" name="组合 38"/>
          <p:cNvGrpSpPr/>
          <p:nvPr/>
        </p:nvGrpSpPr>
        <p:grpSpPr>
          <a:xfrm>
            <a:off x="6970610" y="3700792"/>
            <a:ext cx="3785768" cy="814289"/>
            <a:chOff x="6302885" y="1678126"/>
            <a:chExt cx="3785768" cy="814289"/>
          </a:xfrm>
        </p:grpSpPr>
        <p:sp>
          <p:nvSpPr>
            <p:cNvPr id="36" name="矩形 35"/>
            <p:cNvSpPr/>
            <p:nvPr/>
          </p:nvSpPr>
          <p:spPr>
            <a:xfrm>
              <a:off x="6302885" y="2030750"/>
              <a:ext cx="3785768" cy="461665"/>
            </a:xfrm>
            <a:prstGeom prst="rect">
              <a:avLst/>
            </a:prstGeom>
          </p:spPr>
          <p:txBody>
            <a:bodyPr wrap="square">
              <a:spAutoFit/>
              <a:scene3d>
                <a:camera prst="orthographicFront"/>
                <a:lightRig rig="threePt" dir="t"/>
              </a:scene3d>
              <a:sp3d contourW="12700"/>
            </a:bodyPr>
            <a:lstStyle/>
            <a:p>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37" name="矩形 36"/>
            <p:cNvSpPr/>
            <p:nvPr/>
          </p:nvSpPr>
          <p:spPr>
            <a:xfrm>
              <a:off x="6302885" y="1678126"/>
              <a:ext cx="2241974" cy="36272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rgbClr val="246056"/>
                  </a:solidFill>
                  <a:latin typeface="Microsoft YaHei" charset="-122"/>
                  <a:ea typeface="Microsoft YaHei" charset="-122"/>
                  <a:cs typeface="Microsoft YaHei" charset="-122"/>
                </a:rPr>
                <a:t>图文并茂</a:t>
              </a:r>
            </a:p>
          </p:txBody>
        </p:sp>
      </p:grpSp>
      <p:grpSp>
        <p:nvGrpSpPr>
          <p:cNvPr id="38" name="组合 41"/>
          <p:cNvGrpSpPr/>
          <p:nvPr/>
        </p:nvGrpSpPr>
        <p:grpSpPr>
          <a:xfrm>
            <a:off x="6970610" y="4783736"/>
            <a:ext cx="3785768" cy="814289"/>
            <a:chOff x="6302885" y="1678126"/>
            <a:chExt cx="3785768" cy="814289"/>
          </a:xfrm>
        </p:grpSpPr>
        <p:sp>
          <p:nvSpPr>
            <p:cNvPr id="39" name="矩形 38"/>
            <p:cNvSpPr/>
            <p:nvPr/>
          </p:nvSpPr>
          <p:spPr>
            <a:xfrm>
              <a:off x="6302885" y="2030750"/>
              <a:ext cx="3785768" cy="461665"/>
            </a:xfrm>
            <a:prstGeom prst="rect">
              <a:avLst/>
            </a:prstGeom>
          </p:spPr>
          <p:txBody>
            <a:bodyPr wrap="square">
              <a:spAutoFit/>
              <a:scene3d>
                <a:camera prst="orthographicFront"/>
                <a:lightRig rig="threePt" dir="t"/>
              </a:scene3d>
              <a:sp3d contourW="12700"/>
            </a:bodyPr>
            <a:lstStyle/>
            <a:p>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40" name="矩形 39"/>
            <p:cNvSpPr/>
            <p:nvPr/>
          </p:nvSpPr>
          <p:spPr>
            <a:xfrm>
              <a:off x="6302885" y="1678126"/>
              <a:ext cx="2241974" cy="36272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rgbClr val="246056"/>
                  </a:solidFill>
                  <a:latin typeface="Microsoft YaHei" charset="-122"/>
                  <a:ea typeface="Microsoft YaHei" charset="-122"/>
                  <a:cs typeface="Microsoft YaHei" charset="-122"/>
                </a:rPr>
                <a:t>循序渐进</a:t>
              </a:r>
            </a:p>
          </p:txBody>
        </p:sp>
      </p:grpSp>
    </p:spTree>
    <p:extLst>
      <p:ext uri="{BB962C8B-B14F-4D97-AF65-F5344CB8AC3E}">
        <p14:creationId xmlns:p14="http://schemas.microsoft.com/office/powerpoint/2010/main" xmlns="" val="1577385075"/>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fill="hold" nodeType="afterEffect" p14:presetBounceEnd="60000">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14:bounceEnd="60000">
                                          <p:cBhvr additive="base">
                                            <p:cTn id="30" dur="10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31" dur="1000" fill="hold"/>
                                            <p:tgtEl>
                                              <p:spTgt spid="29"/>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14:presetBounceEnd="60000">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14:bounceEnd="60000">
                                          <p:cBhvr additive="base">
                                            <p:cTn id="34" dur="1000" fill="hold"/>
                                            <p:tgtEl>
                                              <p:spTgt spid="32"/>
                                            </p:tgtEl>
                                            <p:attrNameLst>
                                              <p:attrName>ppt_x</p:attrName>
                                            </p:attrNameLst>
                                          </p:cBhvr>
                                          <p:tavLst>
                                            <p:tav tm="0">
                                              <p:val>
                                                <p:strVal val="#ppt_x"/>
                                              </p:val>
                                            </p:tav>
                                            <p:tav tm="100000">
                                              <p:val>
                                                <p:strVal val="#ppt_x"/>
                                              </p:val>
                                            </p:tav>
                                          </p:tavLst>
                                        </p:anim>
                                        <p:anim calcmode="lin" valueType="num" p14:bounceEnd="60000">
                                          <p:cBhvr additive="base">
                                            <p:cTn id="35" dur="1000" fill="hold"/>
                                            <p:tgtEl>
                                              <p:spTgt spid="32"/>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14:presetBounceEnd="60000">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14:bounceEnd="60000">
                                          <p:cBhvr additive="base">
                                            <p:cTn id="38" dur="1000" fill="hold"/>
                                            <p:tgtEl>
                                              <p:spTgt spid="35"/>
                                            </p:tgtEl>
                                            <p:attrNameLst>
                                              <p:attrName>ppt_x</p:attrName>
                                            </p:attrNameLst>
                                          </p:cBhvr>
                                          <p:tavLst>
                                            <p:tav tm="0">
                                              <p:val>
                                                <p:strVal val="#ppt_x"/>
                                              </p:val>
                                            </p:tav>
                                            <p:tav tm="100000">
                                              <p:val>
                                                <p:strVal val="#ppt_x"/>
                                              </p:val>
                                            </p:tav>
                                          </p:tavLst>
                                        </p:anim>
                                        <p:anim calcmode="lin" valueType="num" p14:bounceEnd="60000">
                                          <p:cBhvr additive="base">
                                            <p:cTn id="39" dur="1000" fill="hold"/>
                                            <p:tgtEl>
                                              <p:spTgt spid="35"/>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14:presetBounceEnd="60000">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14:bounceEnd="60000">
                                          <p:cBhvr additive="base">
                                            <p:cTn id="42" dur="1000" fill="hold"/>
                                            <p:tgtEl>
                                              <p:spTgt spid="38"/>
                                            </p:tgtEl>
                                            <p:attrNameLst>
                                              <p:attrName>ppt_x</p:attrName>
                                            </p:attrNameLst>
                                          </p:cBhvr>
                                          <p:tavLst>
                                            <p:tav tm="0">
                                              <p:val>
                                                <p:strVal val="#ppt_x"/>
                                              </p:val>
                                            </p:tav>
                                            <p:tav tm="100000">
                                              <p:val>
                                                <p:strVal val="#ppt_x"/>
                                              </p:val>
                                            </p:tav>
                                          </p:tavLst>
                                        </p:anim>
                                        <p:anim calcmode="lin" valueType="num" p14:bounceEnd="60000">
                                          <p:cBhvr additive="base">
                                            <p:cTn id="43" dur="10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1000" fill="hold"/>
                                            <p:tgtEl>
                                              <p:spTgt spid="29"/>
                                            </p:tgtEl>
                                            <p:attrNameLst>
                                              <p:attrName>ppt_x</p:attrName>
                                            </p:attrNameLst>
                                          </p:cBhvr>
                                          <p:tavLst>
                                            <p:tav tm="0">
                                              <p:val>
                                                <p:strVal val="#ppt_x"/>
                                              </p:val>
                                            </p:tav>
                                            <p:tav tm="100000">
                                              <p:val>
                                                <p:strVal val="#ppt_x"/>
                                              </p:val>
                                            </p:tav>
                                          </p:tavLst>
                                        </p:anim>
                                        <p:anim calcmode="lin" valueType="num">
                                          <p:cBhvr additive="base">
                                            <p:cTn id="31" dur="1000" fill="hold"/>
                                            <p:tgtEl>
                                              <p:spTgt spid="29"/>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1000" fill="hold"/>
                                            <p:tgtEl>
                                              <p:spTgt spid="32"/>
                                            </p:tgtEl>
                                            <p:attrNameLst>
                                              <p:attrName>ppt_x</p:attrName>
                                            </p:attrNameLst>
                                          </p:cBhvr>
                                          <p:tavLst>
                                            <p:tav tm="0">
                                              <p:val>
                                                <p:strVal val="#ppt_x"/>
                                              </p:val>
                                            </p:tav>
                                            <p:tav tm="100000">
                                              <p:val>
                                                <p:strVal val="#ppt_x"/>
                                              </p:val>
                                            </p:tav>
                                          </p:tavLst>
                                        </p:anim>
                                        <p:anim calcmode="lin" valueType="num">
                                          <p:cBhvr additive="base">
                                            <p:cTn id="35" dur="1000" fill="hold"/>
                                            <p:tgtEl>
                                              <p:spTgt spid="32"/>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1000" fill="hold"/>
                                            <p:tgtEl>
                                              <p:spTgt spid="35"/>
                                            </p:tgtEl>
                                            <p:attrNameLst>
                                              <p:attrName>ppt_x</p:attrName>
                                            </p:attrNameLst>
                                          </p:cBhvr>
                                          <p:tavLst>
                                            <p:tav tm="0">
                                              <p:val>
                                                <p:strVal val="#ppt_x"/>
                                              </p:val>
                                            </p:tav>
                                            <p:tav tm="100000">
                                              <p:val>
                                                <p:strVal val="#ppt_x"/>
                                              </p:val>
                                            </p:tav>
                                          </p:tavLst>
                                        </p:anim>
                                        <p:anim calcmode="lin" valueType="num">
                                          <p:cBhvr additive="base">
                                            <p:cTn id="39" dur="1000" fill="hold"/>
                                            <p:tgtEl>
                                              <p:spTgt spid="35"/>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1000" fill="hold"/>
                                            <p:tgtEl>
                                              <p:spTgt spid="38"/>
                                            </p:tgtEl>
                                            <p:attrNameLst>
                                              <p:attrName>ppt_x</p:attrName>
                                            </p:attrNameLst>
                                          </p:cBhvr>
                                          <p:tavLst>
                                            <p:tav tm="0">
                                              <p:val>
                                                <p:strVal val="#ppt_x"/>
                                              </p:val>
                                            </p:tav>
                                            <p:tav tm="100000">
                                              <p:val>
                                                <p:strVal val="#ppt_x"/>
                                              </p:val>
                                            </p:tav>
                                          </p:tavLst>
                                        </p:anim>
                                        <p:anim calcmode="lin" valueType="num">
                                          <p:cBhvr additive="base">
                                            <p:cTn id="43" dur="10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3" y="2799811"/>
            <a:ext cx="8398949" cy="1015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6000" b="1" dirty="0">
                <a:solidFill>
                  <a:schemeClr val="bg1">
                    <a:lumMod val="95000"/>
                  </a:schemeClr>
                </a:solidFill>
                <a:latin typeface="Microsoft YaHei" charset="-122"/>
                <a:ea typeface="Microsoft YaHei" charset="-122"/>
                <a:cs typeface="Microsoft YaHei" charset="-122"/>
              </a:rPr>
              <a:t>教学效果</a:t>
            </a:r>
          </a:p>
        </p:txBody>
      </p:sp>
      <p:sp>
        <p:nvSpPr>
          <p:cNvPr id="9"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724222" y="1974515"/>
            <a:ext cx="787113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4400" i="1" spc="600" dirty="0">
                <a:solidFill>
                  <a:srgbClr val="F2F2F2"/>
                </a:solidFill>
                <a:latin typeface="Arial" charset="0"/>
                <a:ea typeface="Arial" charset="0"/>
                <a:cs typeface="Arial" charset="0"/>
                <a:sym typeface="Angsana New" pitchFamily="18" charset="-34"/>
              </a:rPr>
              <a:t>Part 04</a:t>
            </a:r>
          </a:p>
        </p:txBody>
      </p:sp>
      <p:sp>
        <p:nvSpPr>
          <p:cNvPr id="10" name="矩形 24">
            <a:extLst>
              <a:ext uri="{FF2B5EF4-FFF2-40B4-BE49-F238E27FC236}">
                <a16:creationId xmlns:a16="http://schemas.microsoft.com/office/drawing/2014/main" xmlns="" id="{D5D5CB61-E114-4452-A5AC-F20ADD7637CF}"/>
              </a:ext>
            </a:extLst>
          </p:cNvPr>
          <p:cNvSpPr>
            <a:spLocks noChangeArrowheads="1"/>
          </p:cNvSpPr>
          <p:nvPr/>
        </p:nvSpPr>
        <p:spPr bwMode="auto">
          <a:xfrm>
            <a:off x="739212" y="3815474"/>
            <a:ext cx="664913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Your life can be enhanced, and your happiness enriched, </a:t>
            </a:r>
          </a:p>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when you choose to change your perspective. </a:t>
            </a:r>
            <a:endParaRPr lang="zh-CN" alt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478043" y="2553325"/>
            <a:ext cx="4304675" cy="4304675"/>
          </a:xfrm>
          <a:prstGeom prst="rect">
            <a:avLst/>
          </a:prstGeom>
        </p:spPr>
      </p:pic>
    </p:spTree>
    <p:extLst>
      <p:ext uri="{BB962C8B-B14F-4D97-AF65-F5344CB8AC3E}">
        <p14:creationId xmlns:p14="http://schemas.microsoft.com/office/powerpoint/2010/main" xmlns="" val="744420574"/>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
          <p:cNvGrpSpPr/>
          <p:nvPr/>
        </p:nvGrpSpPr>
        <p:grpSpPr>
          <a:xfrm>
            <a:off x="4510314" y="1564811"/>
            <a:ext cx="3048000" cy="1872343"/>
            <a:chOff x="4586514" y="1770743"/>
            <a:chExt cx="3048000" cy="1872343"/>
          </a:xfrm>
          <a:solidFill>
            <a:srgbClr val="246056"/>
          </a:solidFill>
        </p:grpSpPr>
        <p:sp>
          <p:nvSpPr>
            <p:cNvPr id="3" name="矩形 2"/>
            <p:cNvSpPr/>
            <p:nvPr/>
          </p:nvSpPr>
          <p:spPr>
            <a:xfrm>
              <a:off x="4586514" y="1770743"/>
              <a:ext cx="3048000" cy="1872343"/>
            </a:xfrm>
            <a:prstGeom prst="rect">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12"/>
            <p:cNvGrpSpPr/>
            <p:nvPr/>
          </p:nvGrpSpPr>
          <p:grpSpPr>
            <a:xfrm>
              <a:off x="4800215" y="2099555"/>
              <a:ext cx="2591569" cy="1293867"/>
              <a:chOff x="7483989" y="3361982"/>
              <a:chExt cx="2591569" cy="1293867"/>
            </a:xfrm>
            <a:grpFill/>
          </p:grpSpPr>
          <p:sp>
            <p:nvSpPr>
              <p:cNvPr id="5" name="矩形 4"/>
              <p:cNvSpPr/>
              <p:nvPr/>
            </p:nvSpPr>
            <p:spPr>
              <a:xfrm>
                <a:off x="7483989" y="3732519"/>
                <a:ext cx="2591569" cy="923330"/>
              </a:xfrm>
              <a:prstGeom prst="rect">
                <a:avLst/>
              </a:prstGeom>
              <a:grpFill/>
            </p:spPr>
            <p:txBody>
              <a:bodyPr wrap="square">
                <a:spAutoFit/>
                <a:scene3d>
                  <a:camera prst="orthographicFront"/>
                  <a:lightRig rig="threePt" dir="t"/>
                </a:scene3d>
                <a:sp3d contourW="12700"/>
              </a:bodyPr>
              <a:lstStyle/>
              <a:p>
                <a:pPr>
                  <a:lnSpc>
                    <a:spcPct val="150000"/>
                  </a:lnSpc>
                </a:pPr>
                <a:r>
                  <a:rPr lang="en-US" altLang="zh-CN" sz="1200" dirty="0">
                    <a:solidFill>
                      <a:schemeClr val="bg1"/>
                    </a:solidFill>
                    <a:latin typeface="Century Gothic" panose="020B0502020202020204" pitchFamily="34" charset="0"/>
                  </a:rPr>
                  <a:t>The user can demonstrate on a projector or computer, or print the presentation</a:t>
                </a:r>
              </a:p>
            </p:txBody>
          </p:sp>
          <p:sp>
            <p:nvSpPr>
              <p:cNvPr id="6" name="矩形 5"/>
              <p:cNvSpPr/>
              <p:nvPr/>
            </p:nvSpPr>
            <p:spPr>
              <a:xfrm>
                <a:off x="7483989" y="3361982"/>
                <a:ext cx="2050552" cy="396519"/>
              </a:xfrm>
              <a:prstGeom prst="rect">
                <a:avLst/>
              </a:prstGeom>
              <a:grpFill/>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latin typeface="Microsoft YaHei" charset="-122"/>
                    <a:ea typeface="Microsoft YaHei" charset="-122"/>
                    <a:cs typeface="Microsoft YaHei" charset="-122"/>
                  </a:rPr>
                  <a:t>讨论小组</a:t>
                </a:r>
              </a:p>
            </p:txBody>
          </p:sp>
        </p:grpSp>
      </p:grpSp>
      <p:grpSp>
        <p:nvGrpSpPr>
          <p:cNvPr id="7" name="组合 15"/>
          <p:cNvGrpSpPr/>
          <p:nvPr/>
        </p:nvGrpSpPr>
        <p:grpSpPr>
          <a:xfrm>
            <a:off x="1005114" y="3829039"/>
            <a:ext cx="3048000" cy="1872343"/>
            <a:chOff x="1081314" y="4034971"/>
            <a:chExt cx="3048000" cy="1872343"/>
          </a:xfrm>
          <a:solidFill>
            <a:srgbClr val="246056"/>
          </a:solidFill>
        </p:grpSpPr>
        <p:sp>
          <p:nvSpPr>
            <p:cNvPr id="8" name="矩形 7"/>
            <p:cNvSpPr/>
            <p:nvPr/>
          </p:nvSpPr>
          <p:spPr>
            <a:xfrm>
              <a:off x="1081314" y="4034971"/>
              <a:ext cx="3048000" cy="1872343"/>
            </a:xfrm>
            <a:prstGeom prst="rect">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17"/>
            <p:cNvGrpSpPr/>
            <p:nvPr/>
          </p:nvGrpSpPr>
          <p:grpSpPr>
            <a:xfrm>
              <a:off x="1309529" y="4351908"/>
              <a:ext cx="2591569" cy="1293867"/>
              <a:chOff x="7483989" y="3361982"/>
              <a:chExt cx="2591569" cy="1293867"/>
            </a:xfrm>
            <a:grpFill/>
          </p:grpSpPr>
          <p:sp>
            <p:nvSpPr>
              <p:cNvPr id="10" name="矩形 9"/>
              <p:cNvSpPr/>
              <p:nvPr/>
            </p:nvSpPr>
            <p:spPr>
              <a:xfrm>
                <a:off x="7483989" y="3732519"/>
                <a:ext cx="2591569" cy="923330"/>
              </a:xfrm>
              <a:prstGeom prst="rect">
                <a:avLst/>
              </a:prstGeom>
              <a:grpFill/>
            </p:spPr>
            <p:txBody>
              <a:bodyPr wrap="square">
                <a:spAutoFit/>
                <a:scene3d>
                  <a:camera prst="orthographicFront"/>
                  <a:lightRig rig="threePt" dir="t"/>
                </a:scene3d>
                <a:sp3d contourW="12700"/>
              </a:bodyPr>
              <a:lstStyle/>
              <a:p>
                <a:pPr>
                  <a:lnSpc>
                    <a:spcPct val="150000"/>
                  </a:lnSpc>
                </a:pPr>
                <a:r>
                  <a:rPr lang="en-US" altLang="zh-CN" sz="1200" dirty="0">
                    <a:solidFill>
                      <a:schemeClr val="bg1"/>
                    </a:solidFill>
                    <a:latin typeface="Century Gothic" panose="020B0502020202020204" pitchFamily="34" charset="0"/>
                  </a:rPr>
                  <a:t>The user can demonstrate on a projector or computer, or print the presentation</a:t>
                </a:r>
              </a:p>
            </p:txBody>
          </p:sp>
          <p:sp>
            <p:nvSpPr>
              <p:cNvPr id="11" name="矩形 10"/>
              <p:cNvSpPr/>
              <p:nvPr/>
            </p:nvSpPr>
            <p:spPr>
              <a:xfrm>
                <a:off x="7483989" y="3361982"/>
                <a:ext cx="2050552" cy="396519"/>
              </a:xfrm>
              <a:prstGeom prst="rect">
                <a:avLst/>
              </a:prstGeom>
              <a:grpFill/>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latin typeface="Microsoft YaHei" charset="-122"/>
                    <a:ea typeface="Microsoft YaHei" charset="-122"/>
                    <a:cs typeface="Microsoft YaHei" charset="-122"/>
                  </a:rPr>
                  <a:t>数字资源</a:t>
                </a:r>
              </a:p>
            </p:txBody>
          </p:sp>
        </p:grpSp>
      </p:grpSp>
      <p:grpSp>
        <p:nvGrpSpPr>
          <p:cNvPr id="12" name="组合 20"/>
          <p:cNvGrpSpPr/>
          <p:nvPr/>
        </p:nvGrpSpPr>
        <p:grpSpPr>
          <a:xfrm>
            <a:off x="8015514" y="3829039"/>
            <a:ext cx="3048000" cy="1872343"/>
            <a:chOff x="8091714" y="4034971"/>
            <a:chExt cx="3048000" cy="1872343"/>
          </a:xfrm>
          <a:solidFill>
            <a:srgbClr val="246056"/>
          </a:solidFill>
        </p:grpSpPr>
        <p:sp>
          <p:nvSpPr>
            <p:cNvPr id="13" name="矩形 12"/>
            <p:cNvSpPr/>
            <p:nvPr/>
          </p:nvSpPr>
          <p:spPr>
            <a:xfrm>
              <a:off x="8091714" y="4034971"/>
              <a:ext cx="3048000" cy="1872343"/>
            </a:xfrm>
            <a:prstGeom prst="rect">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22"/>
            <p:cNvGrpSpPr/>
            <p:nvPr/>
          </p:nvGrpSpPr>
          <p:grpSpPr>
            <a:xfrm>
              <a:off x="8319929" y="4351908"/>
              <a:ext cx="2591569" cy="1293867"/>
              <a:chOff x="7483989" y="3361982"/>
              <a:chExt cx="2591569" cy="1293867"/>
            </a:xfrm>
            <a:grpFill/>
          </p:grpSpPr>
          <p:sp>
            <p:nvSpPr>
              <p:cNvPr id="15" name="矩形 14"/>
              <p:cNvSpPr/>
              <p:nvPr/>
            </p:nvSpPr>
            <p:spPr>
              <a:xfrm>
                <a:off x="7483989" y="3732519"/>
                <a:ext cx="2591569" cy="923330"/>
              </a:xfrm>
              <a:prstGeom prst="rect">
                <a:avLst/>
              </a:prstGeom>
              <a:grpFill/>
            </p:spPr>
            <p:txBody>
              <a:bodyPr wrap="square">
                <a:spAutoFit/>
                <a:scene3d>
                  <a:camera prst="orthographicFront"/>
                  <a:lightRig rig="threePt" dir="t"/>
                </a:scene3d>
                <a:sp3d contourW="12700"/>
              </a:bodyPr>
              <a:lstStyle/>
              <a:p>
                <a:pPr>
                  <a:lnSpc>
                    <a:spcPct val="150000"/>
                  </a:lnSpc>
                </a:pPr>
                <a:r>
                  <a:rPr lang="en-US" altLang="zh-CN" sz="1200" dirty="0">
                    <a:solidFill>
                      <a:schemeClr val="bg1"/>
                    </a:solidFill>
                    <a:latin typeface="Century Gothic" panose="020B0502020202020204" pitchFamily="34" charset="0"/>
                  </a:rPr>
                  <a:t>The user can demonstrate on a projector or computer, or print the presentation</a:t>
                </a:r>
              </a:p>
            </p:txBody>
          </p:sp>
          <p:sp>
            <p:nvSpPr>
              <p:cNvPr id="16" name="矩形 15"/>
              <p:cNvSpPr/>
              <p:nvPr/>
            </p:nvSpPr>
            <p:spPr>
              <a:xfrm>
                <a:off x="7483989" y="3361982"/>
                <a:ext cx="2050552" cy="396519"/>
              </a:xfrm>
              <a:prstGeom prst="rect">
                <a:avLst/>
              </a:prstGeom>
              <a:grpFill/>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latin typeface="Microsoft YaHei" charset="-122"/>
                    <a:ea typeface="Microsoft YaHei" charset="-122"/>
                    <a:cs typeface="Microsoft YaHei" charset="-122"/>
                  </a:rPr>
                  <a:t>学习终端</a:t>
                </a:r>
              </a:p>
            </p:txBody>
          </p:sp>
        </p:grpSp>
      </p:grpSp>
      <p:pic>
        <p:nvPicPr>
          <p:cNvPr id="17" name="图片占位符 24"/>
          <p:cNvPicPr>
            <a:picLocks noChangeAspect="1"/>
          </p:cNvPicPr>
          <p:nvPr/>
        </p:nvPicPr>
        <p:blipFill rotWithShape="1">
          <a:blip r:embed="rId2" cstate="print">
            <a:extLst>
              <a:ext uri="{28A0092B-C50C-407E-A947-70E740481C1C}">
                <a14:useLocalDpi xmlns:a14="http://schemas.microsoft.com/office/drawing/2010/main" xmlns="" val="0"/>
              </a:ext>
            </a:extLst>
          </a:blip>
          <a:srcRect b="7858"/>
          <a:stretch/>
        </p:blipFill>
        <p:spPr>
          <a:xfrm>
            <a:off x="1005114" y="1564812"/>
            <a:ext cx="3048000" cy="1872342"/>
          </a:xfrm>
          <a:prstGeom prst="rect">
            <a:avLst/>
          </a:prstGeom>
        </p:spPr>
      </p:pic>
      <p:pic>
        <p:nvPicPr>
          <p:cNvPr id="18" name="图片占位符 25"/>
          <p:cNvPicPr>
            <a:picLocks noChangeAspect="1"/>
          </p:cNvPicPr>
          <p:nvPr/>
        </p:nvPicPr>
        <p:blipFill rotWithShape="1">
          <a:blip r:embed="rId3" cstate="print">
            <a:extLst>
              <a:ext uri="{28A0092B-C50C-407E-A947-70E740481C1C}">
                <a14:useLocalDpi xmlns:a14="http://schemas.microsoft.com/office/drawing/2010/main" xmlns="" val="0"/>
              </a:ext>
            </a:extLst>
          </a:blip>
          <a:srcRect t="1" b="7857"/>
          <a:stretch/>
        </p:blipFill>
        <p:spPr>
          <a:xfrm>
            <a:off x="4510314" y="3829040"/>
            <a:ext cx="3048000" cy="1872342"/>
          </a:xfrm>
          <a:prstGeom prst="rect">
            <a:avLst/>
          </a:prstGeom>
        </p:spPr>
      </p:pic>
      <p:pic>
        <p:nvPicPr>
          <p:cNvPr id="19" name="图片占位符 26"/>
          <p:cNvPicPr>
            <a:picLocks noChangeAspect="1"/>
          </p:cNvPicPr>
          <p:nvPr/>
        </p:nvPicPr>
        <p:blipFill rotWithShape="1">
          <a:blip r:embed="rId4" cstate="print">
            <a:extLst>
              <a:ext uri="{28A0092B-C50C-407E-A947-70E740481C1C}">
                <a14:useLocalDpi xmlns:a14="http://schemas.microsoft.com/office/drawing/2010/main" xmlns="" val="0"/>
              </a:ext>
            </a:extLst>
          </a:blip>
          <a:srcRect b="7858"/>
          <a:stretch/>
        </p:blipFill>
        <p:spPr>
          <a:xfrm>
            <a:off x="8015514" y="1564812"/>
            <a:ext cx="3048000" cy="1872342"/>
          </a:xfrm>
          <a:prstGeom prst="rect">
            <a:avLst/>
          </a:prstGeom>
        </p:spPr>
      </p:pic>
    </p:spTree>
    <p:extLst>
      <p:ext uri="{BB962C8B-B14F-4D97-AF65-F5344CB8AC3E}">
        <p14:creationId xmlns:p14="http://schemas.microsoft.com/office/powerpoint/2010/main" xmlns="" val="1763109096"/>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a:off x="4369302" y="1613575"/>
            <a:ext cx="3453395" cy="3948241"/>
          </a:xfrm>
          <a:prstGeom prst="roundRect">
            <a:avLst/>
          </a:prstGeom>
          <a:solidFill>
            <a:srgbClr val="24605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稻壳儿春秋广告/盗版必究        原创来源：http://chn.docer.com/works?userid=199329941#!/work_time"/>
          <p:cNvSpPr txBox="1"/>
          <p:nvPr/>
        </p:nvSpPr>
        <p:spPr>
          <a:xfrm>
            <a:off x="1560423" y="2689104"/>
            <a:ext cx="1758942" cy="458697"/>
          </a:xfrm>
          <a:prstGeom prst="rect">
            <a:avLst/>
          </a:prstGeom>
          <a:solidFill>
            <a:srgbClr val="246056"/>
          </a:solidFill>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400" b="1" dirty="0">
                <a:solidFill>
                  <a:schemeClr val="bg1"/>
                </a:solidFill>
                <a:latin typeface="微软雅黑" panose="020B0503020204020204" pitchFamily="34" charset="-122"/>
                <a:ea typeface="微软雅黑" panose="020B0503020204020204" pitchFamily="34" charset="-122"/>
              </a:rPr>
              <a:t>添加标题</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稻壳儿春秋广告/盗版必究        原创来源：http://chn.docer.com/works?userid=199329941#!/work_time"/>
          <p:cNvSpPr txBox="1"/>
          <p:nvPr/>
        </p:nvSpPr>
        <p:spPr>
          <a:xfrm>
            <a:off x="1096610" y="3582822"/>
            <a:ext cx="2686569" cy="923330"/>
          </a:xfrm>
          <a:prstGeom prst="rect">
            <a:avLst/>
          </a:prstGeom>
          <a:noFill/>
        </p:spPr>
        <p:txBody>
          <a:bodyPr wrap="square" rtlCol="0">
            <a:spAutoFit/>
          </a:bodyPr>
          <a:lstStyle/>
          <a:p>
            <a:pPr algn="ctr">
              <a:lnSpc>
                <a:spcPct val="150000"/>
              </a:lnSpc>
            </a:pPr>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5" name="稻壳儿春秋广告/盗版必究        原创来源：http://chn.docer.com/works?userid=199329941#!/work_time"/>
          <p:cNvSpPr txBox="1"/>
          <p:nvPr/>
        </p:nvSpPr>
        <p:spPr>
          <a:xfrm>
            <a:off x="8872635" y="2689104"/>
            <a:ext cx="1758942" cy="458697"/>
          </a:xfrm>
          <a:prstGeom prst="rect">
            <a:avLst/>
          </a:prstGeom>
          <a:solidFill>
            <a:srgbClr val="246056"/>
          </a:solidFill>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400" b="1" dirty="0">
                <a:solidFill>
                  <a:schemeClr val="bg1"/>
                </a:solidFill>
                <a:latin typeface="微软雅黑" panose="020B0503020204020204" pitchFamily="34" charset="-122"/>
                <a:ea typeface="微软雅黑" panose="020B0503020204020204" pitchFamily="34" charset="-122"/>
              </a:rPr>
              <a:t>添加标题</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6" name="稻壳儿春秋广告/盗版必究        原创来源：http://chn.docer.com/works?userid=199329941#!/work_time"/>
          <p:cNvSpPr txBox="1"/>
          <p:nvPr/>
        </p:nvSpPr>
        <p:spPr>
          <a:xfrm>
            <a:off x="8408822" y="3582822"/>
            <a:ext cx="2686569" cy="923330"/>
          </a:xfrm>
          <a:prstGeom prst="rect">
            <a:avLst/>
          </a:prstGeom>
          <a:noFill/>
        </p:spPr>
        <p:txBody>
          <a:bodyPr wrap="square" rtlCol="0">
            <a:spAutoFit/>
          </a:bodyPr>
          <a:lstStyle/>
          <a:p>
            <a:pPr algn="ctr">
              <a:lnSpc>
                <a:spcPct val="150000"/>
              </a:lnSpc>
            </a:pPr>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7" name="稻壳儿春秋广告/盗版必究        原创来源：http://chn.docer.com/works?userid=199329941#!/work_time"/>
          <p:cNvSpPr/>
          <p:nvPr/>
        </p:nvSpPr>
        <p:spPr>
          <a:xfrm>
            <a:off x="893898" y="1847654"/>
            <a:ext cx="3091992" cy="3535052"/>
          </a:xfrm>
          <a:prstGeom prst="roundRect">
            <a:avLst/>
          </a:prstGeom>
          <a:noFill/>
          <a:ln w="38100">
            <a:solidFill>
              <a:srgbClr val="2460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稻壳儿春秋广告/盗版必究        原创来源：http://chn.docer.com/works?userid=199329941#!/work_time"/>
          <p:cNvSpPr txBox="1"/>
          <p:nvPr/>
        </p:nvSpPr>
        <p:spPr>
          <a:xfrm>
            <a:off x="5113733" y="2553377"/>
            <a:ext cx="1964533" cy="512311"/>
          </a:xfrm>
          <a:prstGeom prst="rect">
            <a:avLst/>
          </a:prstGeom>
          <a:solidFill>
            <a:srgbClr val="F1F1F1"/>
          </a:solidFill>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400" b="1" dirty="0">
                <a:solidFill>
                  <a:srgbClr val="246056"/>
                </a:solidFill>
                <a:latin typeface="微软雅黑" panose="020B0503020204020204" pitchFamily="34" charset="-122"/>
                <a:ea typeface="微软雅黑" panose="020B0503020204020204" pitchFamily="34" charset="-122"/>
              </a:rPr>
              <a:t>添加标题</a:t>
            </a:r>
            <a:endParaRPr lang="en-US" altLang="zh-CN" sz="2400" b="1" dirty="0">
              <a:solidFill>
                <a:srgbClr val="246056"/>
              </a:solidFill>
              <a:latin typeface="微软雅黑" panose="020B0503020204020204" pitchFamily="34" charset="-122"/>
              <a:ea typeface="微软雅黑" panose="020B0503020204020204" pitchFamily="34" charset="-122"/>
            </a:endParaRPr>
          </a:p>
        </p:txBody>
      </p:sp>
      <p:sp>
        <p:nvSpPr>
          <p:cNvPr id="9" name="稻壳儿春秋广告/盗版必究        原创来源：http://chn.docer.com/works?userid=199329941#!/work_time"/>
          <p:cNvSpPr txBox="1"/>
          <p:nvPr/>
        </p:nvSpPr>
        <p:spPr>
          <a:xfrm>
            <a:off x="4595708" y="3576820"/>
            <a:ext cx="3000585" cy="1061829"/>
          </a:xfrm>
          <a:prstGeom prst="rect">
            <a:avLst/>
          </a:prstGeom>
          <a:noFill/>
        </p:spPr>
        <p:txBody>
          <a:bodyPr wrap="square" rtlCol="0">
            <a:spAutoFit/>
          </a:bodyPr>
          <a:lstStyle/>
          <a:p>
            <a:pPr algn="ctr">
              <a:lnSpc>
                <a:spcPct val="150000"/>
              </a:lnSpc>
            </a:pPr>
            <a:r>
              <a:rPr lang="en-US" altLang="zh-CN" sz="1400" dirty="0">
                <a:solidFill>
                  <a:schemeClr val="bg1"/>
                </a:solidFill>
                <a:latin typeface="Century Gothic" panose="020B0502020202020204" pitchFamily="34" charset="0"/>
              </a:rPr>
              <a:t>The user can demonstrate on a projector or computer, or print the presentation and </a:t>
            </a:r>
          </a:p>
        </p:txBody>
      </p:sp>
      <p:sp>
        <p:nvSpPr>
          <p:cNvPr id="10" name="稻壳儿春秋广告/盗版必究        原创来源：http://chn.docer.com/works?userid=199329941#!/work_time"/>
          <p:cNvSpPr/>
          <p:nvPr/>
        </p:nvSpPr>
        <p:spPr>
          <a:xfrm>
            <a:off x="8206110" y="1847654"/>
            <a:ext cx="3091992" cy="3535052"/>
          </a:xfrm>
          <a:prstGeom prst="roundRect">
            <a:avLst/>
          </a:prstGeom>
          <a:noFill/>
          <a:ln w="38100">
            <a:solidFill>
              <a:srgbClr val="2460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595445814"/>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8"/>
          <p:cNvGrpSpPr/>
          <p:nvPr/>
        </p:nvGrpSpPr>
        <p:grpSpPr>
          <a:xfrm>
            <a:off x="6267123" y="1718156"/>
            <a:ext cx="349021" cy="508431"/>
            <a:chOff x="4174136" y="3762623"/>
            <a:chExt cx="330200" cy="481012"/>
          </a:xfrm>
          <a:solidFill>
            <a:srgbClr val="246056"/>
          </a:solidFill>
        </p:grpSpPr>
        <p:sp>
          <p:nvSpPr>
            <p:cNvPr id="27"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sp>
          <p:nvSpPr>
            <p:cNvPr id="28"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grpSp>
      <p:grpSp>
        <p:nvGrpSpPr>
          <p:cNvPr id="29" name="组合 32"/>
          <p:cNvGrpSpPr/>
          <p:nvPr/>
        </p:nvGrpSpPr>
        <p:grpSpPr>
          <a:xfrm>
            <a:off x="6970610" y="1534902"/>
            <a:ext cx="3785768" cy="629623"/>
            <a:chOff x="6302885" y="1678126"/>
            <a:chExt cx="3785768" cy="629623"/>
          </a:xfrm>
        </p:grpSpPr>
        <p:sp>
          <p:nvSpPr>
            <p:cNvPr id="30" name="矩形 29"/>
            <p:cNvSpPr/>
            <p:nvPr/>
          </p:nvSpPr>
          <p:spPr>
            <a:xfrm>
              <a:off x="6302885" y="2030750"/>
              <a:ext cx="3785768" cy="276999"/>
            </a:xfrm>
            <a:prstGeom prst="rect">
              <a:avLst/>
            </a:prstGeom>
          </p:spPr>
          <p:txBody>
            <a:bodyPr wrap="square">
              <a:spAutoFit/>
              <a:scene3d>
                <a:camera prst="orthographicFront"/>
                <a:lightRig rig="threePt" dir="t"/>
              </a:scene3d>
              <a:sp3d contourW="12700"/>
            </a:bodyPr>
            <a:lstStyle/>
            <a:p>
              <a:r>
                <a:rPr lang="zh-CN" altLang="en-US" sz="1200" dirty="0" smtClean="0">
                  <a:solidFill>
                    <a:schemeClr val="bg1">
                      <a:lumMod val="50000"/>
                    </a:schemeClr>
                  </a:solidFill>
                  <a:latin typeface="Century Gothic" panose="020B0502020202020204" pitchFamily="34" charset="0"/>
                </a:rPr>
                <a:t>清理对象</a:t>
              </a:r>
              <a:endParaRPr lang="en-US" altLang="zh-CN" sz="1200" dirty="0">
                <a:solidFill>
                  <a:schemeClr val="bg1">
                    <a:lumMod val="50000"/>
                  </a:schemeClr>
                </a:solidFill>
                <a:latin typeface="Century Gothic" panose="020B0502020202020204" pitchFamily="34" charset="0"/>
              </a:endParaRPr>
            </a:p>
          </p:txBody>
        </p:sp>
        <p:sp>
          <p:nvSpPr>
            <p:cNvPr id="31" name="矩形 30"/>
            <p:cNvSpPr/>
            <p:nvPr/>
          </p:nvSpPr>
          <p:spPr>
            <a:xfrm>
              <a:off x="6302885" y="1678126"/>
              <a:ext cx="2241974"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rgbClr val="246056"/>
                  </a:solidFill>
                  <a:latin typeface="Microsoft YaHei" charset="-122"/>
                  <a:ea typeface="Microsoft YaHei" charset="-122"/>
                  <a:cs typeface="Microsoft YaHei" charset="-122"/>
                </a:rPr>
                <a:t>析构方法</a:t>
              </a:r>
              <a:endParaRPr lang="zh-CN" altLang="en-US" sz="1600" b="1" dirty="0">
                <a:solidFill>
                  <a:srgbClr val="246056"/>
                </a:solidFill>
                <a:latin typeface="Microsoft YaHei" charset="-122"/>
                <a:ea typeface="Microsoft YaHei" charset="-122"/>
                <a:cs typeface="Microsoft YaHei" charset="-122"/>
              </a:endParaRPr>
            </a:p>
          </p:txBody>
        </p:sp>
      </p:grpSp>
      <p:grpSp>
        <p:nvGrpSpPr>
          <p:cNvPr id="41" name="Group 20"/>
          <p:cNvGrpSpPr/>
          <p:nvPr/>
        </p:nvGrpSpPr>
        <p:grpSpPr>
          <a:xfrm>
            <a:off x="1012084" y="4845585"/>
            <a:ext cx="525206" cy="493332"/>
            <a:chOff x="2824761" y="1419473"/>
            <a:chExt cx="496888" cy="466725"/>
          </a:xfrm>
          <a:solidFill>
            <a:srgbClr val="246056"/>
          </a:solidFill>
        </p:grpSpPr>
        <p:sp>
          <p:nvSpPr>
            <p:cNvPr id="42" name="Oval 21"/>
            <p:cNvSpPr>
              <a:spLocks/>
            </p:cNvSpPr>
            <p:nvPr/>
          </p:nvSpPr>
          <p:spPr bwMode="auto">
            <a:xfrm>
              <a:off x="3066061" y="1676648"/>
              <a:ext cx="60325" cy="603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sp>
          <p:nvSpPr>
            <p:cNvPr id="43" name="Freeform: Shape 22"/>
            <p:cNvSpPr>
              <a:spLocks/>
            </p:cNvSpPr>
            <p:nvPr/>
          </p:nvSpPr>
          <p:spPr bwMode="auto">
            <a:xfrm>
              <a:off x="2824761" y="1419473"/>
              <a:ext cx="496888"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4 w 132"/>
                <a:gd name="T67" fmla="*/ 88 h 124"/>
                <a:gd name="T68" fmla="*/ 60 w 132"/>
                <a:gd name="T69" fmla="*/ 76 h 124"/>
                <a:gd name="T70" fmla="*/ 108 w 132"/>
                <a:gd name="T71" fmla="*/ 64 h 124"/>
                <a:gd name="T72" fmla="*/ 116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6"/>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5"/>
                    <a:pt x="10" y="124"/>
                    <a:pt x="22" y="124"/>
                  </a:cubicBezTo>
                  <a:cubicBezTo>
                    <a:pt x="94" y="124"/>
                    <a:pt x="94" y="124"/>
                    <a:pt x="94" y="124"/>
                  </a:cubicBezTo>
                  <a:cubicBezTo>
                    <a:pt x="107" y="124"/>
                    <a:pt x="116" y="115"/>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7" y="8"/>
                    <a:pt x="108" y="10"/>
                    <a:pt x="108" y="12"/>
                  </a:cubicBezTo>
                  <a:cubicBezTo>
                    <a:pt x="108" y="22"/>
                    <a:pt x="108" y="22"/>
                    <a:pt x="108" y="22"/>
                  </a:cubicBezTo>
                  <a:cubicBezTo>
                    <a:pt x="108" y="24"/>
                    <a:pt x="108" y="24"/>
                    <a:pt x="108" y="24"/>
                  </a:cubicBezTo>
                  <a:cubicBezTo>
                    <a:pt x="108" y="37"/>
                    <a:pt x="108" y="37"/>
                    <a:pt x="108" y="37"/>
                  </a:cubicBezTo>
                  <a:cubicBezTo>
                    <a:pt x="107" y="37"/>
                    <a:pt x="106"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3"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30"/>
                    <a:pt x="8" y="26"/>
                    <a:pt x="8" y="22"/>
                  </a:cubicBezTo>
                  <a:cubicBezTo>
                    <a:pt x="8" y="15"/>
                    <a:pt x="15"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6"/>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5" y="116"/>
                    <a:pt x="8" y="110"/>
                    <a:pt x="8" y="102"/>
                  </a:cubicBezTo>
                  <a:cubicBezTo>
                    <a:pt x="8" y="39"/>
                    <a:pt x="8" y="39"/>
                    <a:pt x="8" y="39"/>
                  </a:cubicBezTo>
                  <a:cubicBezTo>
                    <a:pt x="12" y="43"/>
                    <a:pt x="17" y="44"/>
                    <a:pt x="22" y="44"/>
                  </a:cubicBezTo>
                  <a:cubicBezTo>
                    <a:pt x="88" y="44"/>
                    <a:pt x="88" y="44"/>
                    <a:pt x="88" y="44"/>
                  </a:cubicBezTo>
                  <a:cubicBezTo>
                    <a:pt x="104" y="44"/>
                    <a:pt x="104" y="44"/>
                    <a:pt x="104" y="44"/>
                  </a:cubicBezTo>
                  <a:cubicBezTo>
                    <a:pt x="107"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4" y="88"/>
                  </a:moveTo>
                  <a:cubicBezTo>
                    <a:pt x="72" y="88"/>
                    <a:pt x="72" y="88"/>
                    <a:pt x="72" y="88"/>
                  </a:cubicBezTo>
                  <a:cubicBezTo>
                    <a:pt x="66" y="88"/>
                    <a:pt x="60" y="83"/>
                    <a:pt x="60" y="76"/>
                  </a:cubicBezTo>
                  <a:cubicBezTo>
                    <a:pt x="60" y="70"/>
                    <a:pt x="66" y="64"/>
                    <a:pt x="72" y="64"/>
                  </a:cubicBezTo>
                  <a:cubicBezTo>
                    <a:pt x="108" y="64"/>
                    <a:pt x="108" y="64"/>
                    <a:pt x="108" y="64"/>
                  </a:cubicBezTo>
                  <a:cubicBezTo>
                    <a:pt x="111" y="64"/>
                    <a:pt x="113" y="63"/>
                    <a:pt x="115" y="61"/>
                  </a:cubicBezTo>
                  <a:cubicBezTo>
                    <a:pt x="115" y="61"/>
                    <a:pt x="116" y="60"/>
                    <a:pt x="116" y="59"/>
                  </a:cubicBezTo>
                  <a:cubicBezTo>
                    <a:pt x="116" y="59"/>
                    <a:pt x="116" y="59"/>
                    <a:pt x="116" y="59"/>
                  </a:cubicBezTo>
                  <a:cubicBezTo>
                    <a:pt x="119" y="63"/>
                    <a:pt x="120" y="67"/>
                    <a:pt x="120" y="72"/>
                  </a:cubicBezTo>
                  <a:cubicBezTo>
                    <a:pt x="120" y="79"/>
                    <a:pt x="118" y="84"/>
                    <a:pt x="114" y="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grpSp>
      <p:grpSp>
        <p:nvGrpSpPr>
          <p:cNvPr id="44" name="Group 23"/>
          <p:cNvGrpSpPr/>
          <p:nvPr/>
        </p:nvGrpSpPr>
        <p:grpSpPr>
          <a:xfrm>
            <a:off x="1020472" y="3759565"/>
            <a:ext cx="508431" cy="510108"/>
            <a:chOff x="1567461" y="2198935"/>
            <a:chExt cx="481013" cy="482600"/>
          </a:xfrm>
          <a:solidFill>
            <a:srgbClr val="246056"/>
          </a:solidFill>
        </p:grpSpPr>
        <p:sp>
          <p:nvSpPr>
            <p:cNvPr id="45" name="Freeform: Shape 24"/>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sp>
          <p:nvSpPr>
            <p:cNvPr id="46" name="Freeform: Shape 25"/>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sp>
          <p:nvSpPr>
            <p:cNvPr id="47" name="Freeform: Shape 26"/>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grpSp>
      <p:sp>
        <p:nvSpPr>
          <p:cNvPr id="48" name="Freeform: Shape 27"/>
          <p:cNvSpPr>
            <a:spLocks/>
          </p:cNvSpPr>
          <p:nvPr/>
        </p:nvSpPr>
        <p:spPr bwMode="auto">
          <a:xfrm>
            <a:off x="1012082" y="2673545"/>
            <a:ext cx="525210" cy="510108"/>
          </a:xfrm>
          <a:custGeom>
            <a:avLst/>
            <a:gdLst>
              <a:gd name="T0" fmla="*/ 94 w 132"/>
              <a:gd name="T1" fmla="*/ 0 h 128"/>
              <a:gd name="T2" fmla="*/ 56 w 132"/>
              <a:gd name="T3" fmla="*/ 27 h 128"/>
              <a:gd name="T4" fmla="*/ 56 w 132"/>
              <a:gd name="T5" fmla="*/ 27 h 128"/>
              <a:gd name="T6" fmla="*/ 14 w 132"/>
              <a:gd name="T7" fmla="*/ 69 h 128"/>
              <a:gd name="T8" fmla="*/ 1 w 132"/>
              <a:gd name="T9" fmla="*/ 110 h 128"/>
              <a:gd name="T10" fmla="*/ 14 w 132"/>
              <a:gd name="T11" fmla="*/ 128 h 128"/>
              <a:gd name="T12" fmla="*/ 53 w 132"/>
              <a:gd name="T13" fmla="*/ 118 h 128"/>
              <a:gd name="T14" fmla="*/ 121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1 w 132"/>
              <a:gd name="T33" fmla="*/ 64 h 128"/>
              <a:gd name="T34" fmla="*/ 80 w 132"/>
              <a:gd name="T35" fmla="*/ 28 h 128"/>
              <a:gd name="T36" fmla="*/ 17 w 132"/>
              <a:gd name="T37" fmla="*/ 119 h 128"/>
              <a:gd name="T38" fmla="*/ 8 w 132"/>
              <a:gd name="T39" fmla="*/ 114 h 128"/>
              <a:gd name="T40" fmla="*/ 13 w 132"/>
              <a:gd name="T41" fmla="*/ 96 h 128"/>
              <a:gd name="T42" fmla="*/ 32 w 132"/>
              <a:gd name="T43" fmla="*/ 115 h 128"/>
              <a:gd name="T44" fmla="*/ 36 w 132"/>
              <a:gd name="T45" fmla="*/ 114 h 128"/>
              <a:gd name="T46" fmla="*/ 14 w 132"/>
              <a:gd name="T47" fmla="*/ 92 h 128"/>
              <a:gd name="T48" fmla="*/ 19 w 132"/>
              <a:gd name="T49" fmla="*/ 75 h 128"/>
              <a:gd name="T50" fmla="*/ 52 w 132"/>
              <a:gd name="T51" fmla="*/ 110 h 128"/>
              <a:gd name="T52" fmla="*/ 36 w 132"/>
              <a:gd name="T53" fmla="*/ 114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rgbClr val="246056"/>
          </a:solidFill>
          <a:ln>
            <a:noFill/>
          </a:ln>
          <a:extLst/>
        </p:spPr>
        <p:txBody>
          <a:bodyPr anchor="ctr"/>
          <a:lstStyle/>
          <a:p>
            <a:pPr algn="ctr"/>
            <a:endParaRPr>
              <a:solidFill>
                <a:srgbClr val="246056"/>
              </a:solidFill>
            </a:endParaRPr>
          </a:p>
        </p:txBody>
      </p:sp>
      <p:grpSp>
        <p:nvGrpSpPr>
          <p:cNvPr id="49" name="Group 28"/>
          <p:cNvGrpSpPr/>
          <p:nvPr/>
        </p:nvGrpSpPr>
        <p:grpSpPr>
          <a:xfrm>
            <a:off x="1100177" y="1589202"/>
            <a:ext cx="349021" cy="508431"/>
            <a:chOff x="4174136" y="3762623"/>
            <a:chExt cx="330200" cy="481012"/>
          </a:xfrm>
          <a:solidFill>
            <a:srgbClr val="246056"/>
          </a:solidFill>
        </p:grpSpPr>
        <p:sp>
          <p:nvSpPr>
            <p:cNvPr id="50"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sp>
          <p:nvSpPr>
            <p:cNvPr id="51"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a:solidFill>
                  <a:srgbClr val="246056"/>
                </a:solidFill>
              </a:endParaRPr>
            </a:p>
          </p:txBody>
        </p:sp>
      </p:grpSp>
      <p:grpSp>
        <p:nvGrpSpPr>
          <p:cNvPr id="52" name="组合 32"/>
          <p:cNvGrpSpPr/>
          <p:nvPr/>
        </p:nvGrpSpPr>
        <p:grpSpPr>
          <a:xfrm>
            <a:off x="1803664" y="1405948"/>
            <a:ext cx="3785768" cy="629623"/>
            <a:chOff x="6302885" y="1678126"/>
            <a:chExt cx="3785768" cy="629623"/>
          </a:xfrm>
        </p:grpSpPr>
        <p:sp>
          <p:nvSpPr>
            <p:cNvPr id="53" name="矩形 52"/>
            <p:cNvSpPr/>
            <p:nvPr/>
          </p:nvSpPr>
          <p:spPr>
            <a:xfrm>
              <a:off x="6302885" y="2030750"/>
              <a:ext cx="3785768" cy="276999"/>
            </a:xfrm>
            <a:prstGeom prst="rect">
              <a:avLst/>
            </a:prstGeom>
          </p:spPr>
          <p:txBody>
            <a:bodyPr wrap="square">
              <a:spAutoFit/>
              <a:scene3d>
                <a:camera prst="orthographicFront"/>
                <a:lightRig rig="threePt" dir="t"/>
              </a:scene3d>
              <a:sp3d contourW="12700"/>
            </a:bodyPr>
            <a:lstStyle/>
            <a:p>
              <a:r>
                <a:rPr lang="zh-CN" altLang="en-US" sz="1200" dirty="0" smtClean="0">
                  <a:solidFill>
                    <a:schemeClr val="bg1">
                      <a:lumMod val="50000"/>
                    </a:schemeClr>
                  </a:solidFill>
                  <a:latin typeface="Century Gothic" panose="020B0502020202020204" pitchFamily="34" charset="0"/>
                </a:rPr>
                <a:t>通过类和属性访问属性和方法</a:t>
              </a:r>
              <a:endParaRPr lang="en-US" altLang="zh-CN" sz="1200" dirty="0">
                <a:solidFill>
                  <a:schemeClr val="bg1">
                    <a:lumMod val="50000"/>
                  </a:schemeClr>
                </a:solidFill>
                <a:latin typeface="Century Gothic" panose="020B0502020202020204" pitchFamily="34" charset="0"/>
              </a:endParaRPr>
            </a:p>
          </p:txBody>
        </p:sp>
        <p:sp>
          <p:nvSpPr>
            <p:cNvPr id="54" name="矩形 53"/>
            <p:cNvSpPr/>
            <p:nvPr/>
          </p:nvSpPr>
          <p:spPr>
            <a:xfrm>
              <a:off x="6302885" y="1678126"/>
              <a:ext cx="2241974" cy="38779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rgbClr val="246056"/>
                  </a:solidFill>
                  <a:latin typeface="Microsoft YaHei" charset="-122"/>
                  <a:ea typeface="Microsoft YaHei" charset="-122"/>
                  <a:cs typeface="Microsoft YaHei" charset="-122"/>
                </a:rPr>
                <a:t>静态方法和属性</a:t>
              </a:r>
              <a:endParaRPr lang="zh-CN" altLang="en-US" sz="1600" b="1" dirty="0">
                <a:solidFill>
                  <a:srgbClr val="246056"/>
                </a:solidFill>
                <a:latin typeface="Microsoft YaHei" charset="-122"/>
                <a:ea typeface="Microsoft YaHei" charset="-122"/>
                <a:cs typeface="Microsoft YaHei" charset="-122"/>
              </a:endParaRPr>
            </a:p>
          </p:txBody>
        </p:sp>
      </p:grpSp>
      <p:grpSp>
        <p:nvGrpSpPr>
          <p:cNvPr id="55" name="组合 35"/>
          <p:cNvGrpSpPr/>
          <p:nvPr/>
        </p:nvGrpSpPr>
        <p:grpSpPr>
          <a:xfrm>
            <a:off x="1803664" y="2488893"/>
            <a:ext cx="3785768" cy="629623"/>
            <a:chOff x="6302885" y="1678126"/>
            <a:chExt cx="3785768" cy="629623"/>
          </a:xfrm>
        </p:grpSpPr>
        <p:sp>
          <p:nvSpPr>
            <p:cNvPr id="56" name="矩形 55"/>
            <p:cNvSpPr/>
            <p:nvPr/>
          </p:nvSpPr>
          <p:spPr>
            <a:xfrm>
              <a:off x="6302885" y="2030750"/>
              <a:ext cx="3785768" cy="276999"/>
            </a:xfrm>
            <a:prstGeom prst="rect">
              <a:avLst/>
            </a:prstGeom>
          </p:spPr>
          <p:txBody>
            <a:bodyPr wrap="square">
              <a:spAutoFit/>
              <a:scene3d>
                <a:camera prst="orthographicFront"/>
                <a:lightRig rig="threePt" dir="t"/>
              </a:scene3d>
              <a:sp3d contourW="12700"/>
            </a:bodyPr>
            <a:lstStyle/>
            <a:p>
              <a:r>
                <a:rPr lang="zh-CN" altLang="en-US" sz="1200" dirty="0" smtClean="0">
                  <a:solidFill>
                    <a:schemeClr val="bg1">
                      <a:lumMod val="50000"/>
                    </a:schemeClr>
                  </a:solidFill>
                  <a:latin typeface="Century Gothic" panose="020B0502020202020204" pitchFamily="34" charset="0"/>
                </a:rPr>
                <a:t>实现自动委托</a:t>
              </a:r>
              <a:endParaRPr lang="en-US" altLang="zh-CN" sz="1200" dirty="0">
                <a:solidFill>
                  <a:schemeClr val="bg1">
                    <a:lumMod val="50000"/>
                  </a:schemeClr>
                </a:solidFill>
                <a:latin typeface="Century Gothic" panose="020B0502020202020204" pitchFamily="34" charset="0"/>
              </a:endParaRPr>
            </a:p>
          </p:txBody>
        </p:sp>
        <p:sp>
          <p:nvSpPr>
            <p:cNvPr id="57" name="矩形 56"/>
            <p:cNvSpPr/>
            <p:nvPr/>
          </p:nvSpPr>
          <p:spPr>
            <a:xfrm>
              <a:off x="6302885" y="1678126"/>
              <a:ext cx="2241974"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rgbClr val="246056"/>
                  </a:solidFill>
                  <a:latin typeface="Microsoft YaHei" charset="-122"/>
                  <a:ea typeface="Microsoft YaHei" charset="-122"/>
                  <a:cs typeface="Microsoft YaHei" charset="-122"/>
                </a:rPr>
                <a:t>使用拦截器</a:t>
              </a:r>
              <a:endParaRPr lang="zh-CN" altLang="en-US" sz="1600" b="1" dirty="0">
                <a:solidFill>
                  <a:srgbClr val="246056"/>
                </a:solidFill>
                <a:latin typeface="Microsoft YaHei" charset="-122"/>
                <a:ea typeface="Microsoft YaHei" charset="-122"/>
                <a:cs typeface="Microsoft YaHei" charset="-122"/>
              </a:endParaRPr>
            </a:p>
          </p:txBody>
        </p:sp>
      </p:grpSp>
      <p:grpSp>
        <p:nvGrpSpPr>
          <p:cNvPr id="58" name="组合 38"/>
          <p:cNvGrpSpPr/>
          <p:nvPr/>
        </p:nvGrpSpPr>
        <p:grpSpPr>
          <a:xfrm>
            <a:off x="1803664" y="3571838"/>
            <a:ext cx="3785768" cy="629623"/>
            <a:chOff x="6302885" y="1678126"/>
            <a:chExt cx="3785768" cy="629623"/>
          </a:xfrm>
        </p:grpSpPr>
        <p:sp>
          <p:nvSpPr>
            <p:cNvPr id="59" name="矩形 58"/>
            <p:cNvSpPr/>
            <p:nvPr/>
          </p:nvSpPr>
          <p:spPr>
            <a:xfrm>
              <a:off x="6302885" y="2030750"/>
              <a:ext cx="3785768" cy="276999"/>
            </a:xfrm>
            <a:prstGeom prst="rect">
              <a:avLst/>
            </a:prstGeom>
          </p:spPr>
          <p:txBody>
            <a:bodyPr wrap="square">
              <a:spAutoFit/>
              <a:scene3d>
                <a:camera prst="orthographicFront"/>
                <a:lightRig rig="threePt" dir="t"/>
              </a:scene3d>
              <a:sp3d contourW="12700"/>
            </a:bodyPr>
            <a:lstStyle/>
            <a:p>
              <a:r>
                <a:rPr lang="zh-CN" altLang="en-US" sz="1200" dirty="0" smtClean="0">
                  <a:solidFill>
                    <a:schemeClr val="bg1">
                      <a:lumMod val="50000"/>
                    </a:schemeClr>
                  </a:solidFill>
                  <a:latin typeface="Century Gothic" panose="020B0502020202020204" pitchFamily="34" charset="0"/>
                </a:rPr>
                <a:t>在类之间共享实现</a:t>
              </a:r>
              <a:endParaRPr lang="en-US" altLang="zh-CN" sz="1200" dirty="0">
                <a:solidFill>
                  <a:schemeClr val="bg1">
                    <a:lumMod val="50000"/>
                  </a:schemeClr>
                </a:solidFill>
                <a:latin typeface="Century Gothic" panose="020B0502020202020204" pitchFamily="34" charset="0"/>
              </a:endParaRPr>
            </a:p>
          </p:txBody>
        </p:sp>
        <p:sp>
          <p:nvSpPr>
            <p:cNvPr id="60" name="矩形 59"/>
            <p:cNvSpPr/>
            <p:nvPr/>
          </p:nvSpPr>
          <p:spPr>
            <a:xfrm>
              <a:off x="6302885" y="1678126"/>
              <a:ext cx="2241974"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dirty="0" smtClean="0">
                  <a:solidFill>
                    <a:srgbClr val="246056"/>
                  </a:solidFill>
                  <a:latin typeface="Microsoft YaHei" charset="-122"/>
                  <a:ea typeface="Microsoft YaHei" charset="-122"/>
                  <a:cs typeface="Microsoft YaHei" charset="-122"/>
                </a:rPr>
                <a:t>trait</a:t>
              </a:r>
              <a:endParaRPr lang="zh-CN" altLang="en-US" sz="1600" b="1" dirty="0">
                <a:solidFill>
                  <a:srgbClr val="246056"/>
                </a:solidFill>
                <a:latin typeface="Microsoft YaHei" charset="-122"/>
                <a:ea typeface="Microsoft YaHei" charset="-122"/>
                <a:cs typeface="Microsoft YaHei" charset="-122"/>
              </a:endParaRPr>
            </a:p>
          </p:txBody>
        </p:sp>
      </p:grpSp>
      <p:grpSp>
        <p:nvGrpSpPr>
          <p:cNvPr id="61" name="组合 41"/>
          <p:cNvGrpSpPr/>
          <p:nvPr/>
        </p:nvGrpSpPr>
        <p:grpSpPr>
          <a:xfrm>
            <a:off x="1803664" y="4654782"/>
            <a:ext cx="3785768" cy="629623"/>
            <a:chOff x="6302885" y="1678126"/>
            <a:chExt cx="3785768" cy="629623"/>
          </a:xfrm>
        </p:grpSpPr>
        <p:sp>
          <p:nvSpPr>
            <p:cNvPr id="62" name="矩形 61"/>
            <p:cNvSpPr/>
            <p:nvPr/>
          </p:nvSpPr>
          <p:spPr>
            <a:xfrm>
              <a:off x="6302885" y="2030750"/>
              <a:ext cx="3785768" cy="276999"/>
            </a:xfrm>
            <a:prstGeom prst="rect">
              <a:avLst/>
            </a:prstGeom>
          </p:spPr>
          <p:txBody>
            <a:bodyPr wrap="square">
              <a:spAutoFit/>
              <a:scene3d>
                <a:camera prst="orthographicFront"/>
                <a:lightRig rig="threePt" dir="t"/>
              </a:scene3d>
              <a:sp3d contourW="12700"/>
            </a:bodyPr>
            <a:lstStyle/>
            <a:p>
              <a:r>
                <a:rPr lang="zh-CN" altLang="en-US" sz="1200" dirty="0" smtClean="0">
                  <a:solidFill>
                    <a:schemeClr val="bg1">
                      <a:lumMod val="50000"/>
                    </a:schemeClr>
                  </a:solidFill>
                  <a:latin typeface="Century Gothic" panose="020B0502020202020204" pitchFamily="34" charset="0"/>
                </a:rPr>
                <a:t>引入异常</a:t>
              </a:r>
              <a:endParaRPr lang="en-US" altLang="zh-CN" sz="1200" dirty="0">
                <a:solidFill>
                  <a:schemeClr val="bg1">
                    <a:lumMod val="50000"/>
                  </a:schemeClr>
                </a:solidFill>
                <a:latin typeface="Century Gothic" panose="020B0502020202020204" pitchFamily="34" charset="0"/>
              </a:endParaRPr>
            </a:p>
          </p:txBody>
        </p:sp>
        <p:sp>
          <p:nvSpPr>
            <p:cNvPr id="63" name="矩形 62"/>
            <p:cNvSpPr/>
            <p:nvPr/>
          </p:nvSpPr>
          <p:spPr>
            <a:xfrm>
              <a:off x="6302885" y="1678126"/>
              <a:ext cx="2241974"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rgbClr val="246056"/>
                  </a:solidFill>
                  <a:latin typeface="Microsoft YaHei" charset="-122"/>
                  <a:ea typeface="Microsoft YaHei" charset="-122"/>
                  <a:cs typeface="Microsoft YaHei" charset="-122"/>
                </a:rPr>
                <a:t>错误处理</a:t>
              </a:r>
              <a:endParaRPr lang="zh-CN" altLang="en-US" sz="1600" b="1" dirty="0">
                <a:solidFill>
                  <a:srgbClr val="246056"/>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xmlns="" val="1577385075"/>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1000" fill="hold"/>
                                        <p:tgtEl>
                                          <p:spTgt spid="29"/>
                                        </p:tgtEl>
                                        <p:attrNameLst>
                                          <p:attrName>ppt_x</p:attrName>
                                        </p:attrNameLst>
                                      </p:cBhvr>
                                      <p:tavLst>
                                        <p:tav tm="0">
                                          <p:val>
                                            <p:strVal val="#ppt_x"/>
                                          </p:val>
                                        </p:tav>
                                        <p:tav tm="100000">
                                          <p:val>
                                            <p:strVal val="#ppt_x"/>
                                          </p:val>
                                        </p:tav>
                                      </p:tavLst>
                                    </p:anim>
                                    <p:anim calcmode="lin" valueType="num">
                                      <p:cBhvr additive="base">
                                        <p:cTn id="13" dur="1000" fill="hold"/>
                                        <p:tgtEl>
                                          <p:spTgt spid="29"/>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ppt_x"/>
                                          </p:val>
                                        </p:tav>
                                        <p:tav tm="100000">
                                          <p:val>
                                            <p:strVal val="#ppt_x"/>
                                          </p:val>
                                        </p:tav>
                                      </p:tavLst>
                                    </p:anim>
                                    <p:anim calcmode="lin" valueType="num">
                                      <p:cBhvr additive="base">
                                        <p:cTn id="22" dur="5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ppt_x"/>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ppt_x"/>
                                          </p:val>
                                        </p:tav>
                                        <p:tav tm="100000">
                                          <p:val>
                                            <p:strVal val="#ppt_x"/>
                                          </p:val>
                                        </p:tav>
                                      </p:tavLst>
                                    </p:anim>
                                    <p:anim calcmode="lin" valueType="num">
                                      <p:cBhvr additive="base">
                                        <p:cTn id="30" dur="500" fill="hold"/>
                                        <p:tgtEl>
                                          <p:spTgt spid="49"/>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 presetClass="entr" presetSubtype="1" fill="hold" nodeType="afterEffect">
                                  <p:stCondLst>
                                    <p:cond delay="0"/>
                                  </p:stCondLst>
                                  <p:childTnLst>
                                    <p:set>
                                      <p:cBhvr>
                                        <p:cTn id="33" dur="1" fill="hold">
                                          <p:stCondLst>
                                            <p:cond delay="0"/>
                                          </p:stCondLst>
                                        </p:cTn>
                                        <p:tgtEl>
                                          <p:spTgt spid="52"/>
                                        </p:tgtEl>
                                        <p:attrNameLst>
                                          <p:attrName>style.visibility</p:attrName>
                                        </p:attrNameLst>
                                      </p:cBhvr>
                                      <p:to>
                                        <p:strVal val="visible"/>
                                      </p:to>
                                    </p:set>
                                    <p:anim calcmode="lin" valueType="num">
                                      <p:cBhvr additive="base">
                                        <p:cTn id="34" dur="1000" fill="hold"/>
                                        <p:tgtEl>
                                          <p:spTgt spid="52"/>
                                        </p:tgtEl>
                                        <p:attrNameLst>
                                          <p:attrName>ppt_x</p:attrName>
                                        </p:attrNameLst>
                                      </p:cBhvr>
                                      <p:tavLst>
                                        <p:tav tm="0">
                                          <p:val>
                                            <p:strVal val="#ppt_x"/>
                                          </p:val>
                                        </p:tav>
                                        <p:tav tm="100000">
                                          <p:val>
                                            <p:strVal val="#ppt_x"/>
                                          </p:val>
                                        </p:tav>
                                      </p:tavLst>
                                    </p:anim>
                                    <p:anim calcmode="lin" valueType="num">
                                      <p:cBhvr additive="base">
                                        <p:cTn id="35" dur="1000" fill="hold"/>
                                        <p:tgtEl>
                                          <p:spTgt spid="52"/>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 calcmode="lin" valueType="num">
                                      <p:cBhvr additive="base">
                                        <p:cTn id="38" dur="1000" fill="hold"/>
                                        <p:tgtEl>
                                          <p:spTgt spid="55"/>
                                        </p:tgtEl>
                                        <p:attrNameLst>
                                          <p:attrName>ppt_x</p:attrName>
                                        </p:attrNameLst>
                                      </p:cBhvr>
                                      <p:tavLst>
                                        <p:tav tm="0">
                                          <p:val>
                                            <p:strVal val="#ppt_x"/>
                                          </p:val>
                                        </p:tav>
                                        <p:tav tm="100000">
                                          <p:val>
                                            <p:strVal val="#ppt_x"/>
                                          </p:val>
                                        </p:tav>
                                      </p:tavLst>
                                    </p:anim>
                                    <p:anim calcmode="lin" valueType="num">
                                      <p:cBhvr additive="base">
                                        <p:cTn id="39" dur="1000" fill="hold"/>
                                        <p:tgtEl>
                                          <p:spTgt spid="55"/>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1000" fill="hold"/>
                                        <p:tgtEl>
                                          <p:spTgt spid="58"/>
                                        </p:tgtEl>
                                        <p:attrNameLst>
                                          <p:attrName>ppt_x</p:attrName>
                                        </p:attrNameLst>
                                      </p:cBhvr>
                                      <p:tavLst>
                                        <p:tav tm="0">
                                          <p:val>
                                            <p:strVal val="#ppt_x"/>
                                          </p:val>
                                        </p:tav>
                                        <p:tav tm="100000">
                                          <p:val>
                                            <p:strVal val="#ppt_x"/>
                                          </p:val>
                                        </p:tav>
                                      </p:tavLst>
                                    </p:anim>
                                    <p:anim calcmode="lin" valueType="num">
                                      <p:cBhvr additive="base">
                                        <p:cTn id="43" dur="1000" fill="hold"/>
                                        <p:tgtEl>
                                          <p:spTgt spid="58"/>
                                        </p:tgtEl>
                                        <p:attrNameLst>
                                          <p:attrName>ppt_y</p:attrName>
                                        </p:attrNameLst>
                                      </p:cBhvr>
                                      <p:tavLst>
                                        <p:tav tm="0">
                                          <p:val>
                                            <p:strVal val="0-#ppt_h/2"/>
                                          </p:val>
                                        </p:tav>
                                        <p:tav tm="100000">
                                          <p:val>
                                            <p:strVal val="#ppt_y"/>
                                          </p:val>
                                        </p:tav>
                                      </p:tavLst>
                                    </p:anim>
                                  </p:childTnLst>
                                </p:cTn>
                              </p:par>
                              <p:par>
                                <p:cTn id="44" presetID="2" presetClass="entr" presetSubtype="1"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additive="base">
                                        <p:cTn id="46" dur="1000" fill="hold"/>
                                        <p:tgtEl>
                                          <p:spTgt spid="61"/>
                                        </p:tgtEl>
                                        <p:attrNameLst>
                                          <p:attrName>ppt_x</p:attrName>
                                        </p:attrNameLst>
                                      </p:cBhvr>
                                      <p:tavLst>
                                        <p:tav tm="0">
                                          <p:val>
                                            <p:strVal val="#ppt_x"/>
                                          </p:val>
                                        </p:tav>
                                        <p:tav tm="100000">
                                          <p:val>
                                            <p:strVal val="#ppt_x"/>
                                          </p:val>
                                        </p:tav>
                                      </p:tavLst>
                                    </p:anim>
                                    <p:anim calcmode="lin" valueType="num">
                                      <p:cBhvr additive="base">
                                        <p:cTn id="47" dur="1000" fill="hold"/>
                                        <p:tgtEl>
                                          <p:spTgt spid="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2"/>
          <p:cNvPicPr>
            <a:picLocks noChangeAspect="1"/>
          </p:cNvPicPr>
          <p:nvPr/>
        </p:nvPicPr>
        <p:blipFill rotWithShape="1">
          <a:blip r:embed="rId2" cstate="print">
            <a:extLst>
              <a:ext uri="{28A0092B-C50C-407E-A947-70E740481C1C}">
                <a14:useLocalDpi xmlns:a14="http://schemas.microsoft.com/office/drawing/2010/main" xmlns="" val="0"/>
              </a:ext>
            </a:extLst>
          </a:blip>
          <a:srcRect r="25935"/>
          <a:stretch/>
        </p:blipFill>
        <p:spPr>
          <a:xfrm>
            <a:off x="874713" y="2452688"/>
            <a:ext cx="3047887" cy="2743426"/>
          </a:xfrm>
          <a:prstGeom prst="rect">
            <a:avLst/>
          </a:prstGeom>
          <a:solidFill>
            <a:srgbClr val="449BAF"/>
          </a:solidFill>
          <a:ln>
            <a:noFill/>
          </a:ln>
          <a:effectLst>
            <a:outerShdw blurRad="63500" algn="ctr" rotWithShape="0">
              <a:prstClr val="black">
                <a:alpha val="40000"/>
              </a:prstClr>
            </a:outerShdw>
          </a:effectLst>
        </p:spPr>
      </p:pic>
      <p:pic>
        <p:nvPicPr>
          <p:cNvPr id="3" name="图片占位符 14"/>
          <p:cNvPicPr>
            <a:picLocks noChangeAspect="1"/>
          </p:cNvPicPr>
          <p:nvPr/>
        </p:nvPicPr>
        <p:blipFill rotWithShape="1">
          <a:blip r:embed="rId3" cstate="print">
            <a:extLst>
              <a:ext uri="{28A0092B-C50C-407E-A947-70E740481C1C}">
                <a14:useLocalDpi xmlns:a14="http://schemas.microsoft.com/office/drawing/2010/main" xmlns="" val="0"/>
              </a:ext>
            </a:extLst>
          </a:blip>
          <a:srcRect l="59225" r="6361"/>
          <a:stretch/>
        </p:blipFill>
        <p:spPr>
          <a:xfrm>
            <a:off x="8321901" y="2452688"/>
            <a:ext cx="2995387" cy="2743426"/>
          </a:xfrm>
          <a:prstGeom prst="rect">
            <a:avLst/>
          </a:prstGeom>
          <a:solidFill>
            <a:srgbClr val="449BAF"/>
          </a:solidFill>
          <a:ln>
            <a:noFill/>
          </a:ln>
          <a:effectLst>
            <a:outerShdw blurRad="63500" algn="ctr" rotWithShape="0">
              <a:prstClr val="black">
                <a:alpha val="40000"/>
              </a:prstClr>
            </a:outerShdw>
          </a:effectLst>
        </p:spPr>
      </p:pic>
      <p:grpSp>
        <p:nvGrpSpPr>
          <p:cNvPr id="4" name="组合 12"/>
          <p:cNvGrpSpPr/>
          <p:nvPr/>
        </p:nvGrpSpPr>
        <p:grpSpPr>
          <a:xfrm>
            <a:off x="4087700" y="2452688"/>
            <a:ext cx="4016601" cy="2743426"/>
            <a:chOff x="4087700" y="2452688"/>
            <a:chExt cx="4016601" cy="2743426"/>
          </a:xfrm>
        </p:grpSpPr>
        <p:sp>
          <p:nvSpPr>
            <p:cNvPr id="5" name="矩形 4"/>
            <p:cNvSpPr/>
            <p:nvPr/>
          </p:nvSpPr>
          <p:spPr>
            <a:xfrm>
              <a:off x="4087700" y="2452688"/>
              <a:ext cx="4016601" cy="2743426"/>
            </a:xfrm>
            <a:prstGeom prst="rect">
              <a:avLst/>
            </a:prstGeom>
            <a:solidFill>
              <a:srgbClr val="246056"/>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4"/>
            <p:cNvSpPr/>
            <p:nvPr/>
          </p:nvSpPr>
          <p:spPr>
            <a:xfrm>
              <a:off x="4305300" y="2888344"/>
              <a:ext cx="667658" cy="667658"/>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7" name="椭圆 5"/>
            <p:cNvSpPr/>
            <p:nvPr/>
          </p:nvSpPr>
          <p:spPr>
            <a:xfrm>
              <a:off x="4305300" y="4095255"/>
              <a:ext cx="667658" cy="619663"/>
            </a:xfrm>
            <a:custGeom>
              <a:avLst/>
              <a:gdLst>
                <a:gd name="connsiteX0" fmla="*/ 288132 w 338138"/>
                <a:gd name="connsiteY0" fmla="*/ 223343 h 313831"/>
                <a:gd name="connsiteX1" fmla="*/ 279400 w 338138"/>
                <a:gd name="connsiteY1" fmla="*/ 231281 h 313831"/>
                <a:gd name="connsiteX2" fmla="*/ 288132 w 338138"/>
                <a:gd name="connsiteY2" fmla="*/ 239219 h 313831"/>
                <a:gd name="connsiteX3" fmla="*/ 296864 w 338138"/>
                <a:gd name="connsiteY3" fmla="*/ 231281 h 313831"/>
                <a:gd name="connsiteX4" fmla="*/ 288132 w 338138"/>
                <a:gd name="connsiteY4" fmla="*/ 223343 h 313831"/>
                <a:gd name="connsiteX5" fmla="*/ 261938 w 338138"/>
                <a:gd name="connsiteY5" fmla="*/ 223343 h 313831"/>
                <a:gd name="connsiteX6" fmla="*/ 254000 w 338138"/>
                <a:gd name="connsiteY6" fmla="*/ 231281 h 313831"/>
                <a:gd name="connsiteX7" fmla="*/ 261938 w 338138"/>
                <a:gd name="connsiteY7" fmla="*/ 239219 h 313831"/>
                <a:gd name="connsiteX8" fmla="*/ 269876 w 338138"/>
                <a:gd name="connsiteY8" fmla="*/ 231281 h 313831"/>
                <a:gd name="connsiteX9" fmla="*/ 261938 w 338138"/>
                <a:gd name="connsiteY9" fmla="*/ 223343 h 313831"/>
                <a:gd name="connsiteX10" fmla="*/ 116535 w 338138"/>
                <a:gd name="connsiteY10" fmla="*/ 45543 h 313831"/>
                <a:gd name="connsiteX11" fmla="*/ 141773 w 338138"/>
                <a:gd name="connsiteY11" fmla="*/ 88073 h 313831"/>
                <a:gd name="connsiteX12" fmla="*/ 108565 w 338138"/>
                <a:gd name="connsiteY12" fmla="*/ 102693 h 313831"/>
                <a:gd name="connsiteX13" fmla="*/ 87312 w 338138"/>
                <a:gd name="connsiteY13" fmla="*/ 74783 h 313831"/>
                <a:gd name="connsiteX14" fmla="*/ 116535 w 338138"/>
                <a:gd name="connsiteY14" fmla="*/ 45543 h 313831"/>
                <a:gd name="connsiteX15" fmla="*/ 254349 w 338138"/>
                <a:gd name="connsiteY15" fmla="*/ 30428 h 313831"/>
                <a:gd name="connsiteX16" fmla="*/ 275361 w 338138"/>
                <a:gd name="connsiteY16" fmla="*/ 48787 h 313831"/>
                <a:gd name="connsiteX17" fmla="*/ 255662 w 338138"/>
                <a:gd name="connsiteY17" fmla="*/ 85507 h 313831"/>
                <a:gd name="connsiteX18" fmla="*/ 266168 w 338138"/>
                <a:gd name="connsiteY18" fmla="*/ 89441 h 313831"/>
                <a:gd name="connsiteX19" fmla="*/ 289806 w 338138"/>
                <a:gd name="connsiteY19" fmla="*/ 80261 h 313831"/>
                <a:gd name="connsiteX20" fmla="*/ 287180 w 338138"/>
                <a:gd name="connsiteY20" fmla="*/ 109113 h 313831"/>
                <a:gd name="connsiteX21" fmla="*/ 225458 w 338138"/>
                <a:gd name="connsiteY21" fmla="*/ 111735 h 313831"/>
                <a:gd name="connsiteX22" fmla="*/ 92823 w 338138"/>
                <a:gd name="connsiteY22" fmla="*/ 166815 h 313831"/>
                <a:gd name="connsiteX23" fmla="*/ 75751 w 338138"/>
                <a:gd name="connsiteY23" fmla="*/ 127472 h 313831"/>
                <a:gd name="connsiteX24" fmla="*/ 208386 w 338138"/>
                <a:gd name="connsiteY24" fmla="*/ 72393 h 313831"/>
                <a:gd name="connsiteX25" fmla="*/ 242530 w 338138"/>
                <a:gd name="connsiteY25" fmla="*/ 33050 h 313831"/>
                <a:gd name="connsiteX26" fmla="*/ 254349 w 338138"/>
                <a:gd name="connsiteY26" fmla="*/ 30428 h 313831"/>
                <a:gd name="connsiteX27" fmla="*/ 186871 w 338138"/>
                <a:gd name="connsiteY27" fmla="*/ 24906 h 313831"/>
                <a:gd name="connsiteX28" fmla="*/ 231775 w 338138"/>
                <a:gd name="connsiteY28" fmla="*/ 24906 h 313831"/>
                <a:gd name="connsiteX29" fmla="*/ 207282 w 338138"/>
                <a:gd name="connsiteY29" fmla="*/ 48190 h 313831"/>
                <a:gd name="connsiteX30" fmla="*/ 201839 w 338138"/>
                <a:gd name="connsiteY30" fmla="*/ 59831 h 313831"/>
                <a:gd name="connsiteX31" fmla="*/ 184150 w 338138"/>
                <a:gd name="connsiteY31" fmla="*/ 45603 h 313831"/>
                <a:gd name="connsiteX32" fmla="*/ 186871 w 338138"/>
                <a:gd name="connsiteY32" fmla="*/ 24906 h 313831"/>
                <a:gd name="connsiteX33" fmla="*/ 18492 w 338138"/>
                <a:gd name="connsiteY33" fmla="*/ 24906 h 313831"/>
                <a:gd name="connsiteX34" fmla="*/ 43588 w 338138"/>
                <a:gd name="connsiteY34" fmla="*/ 24906 h 313831"/>
                <a:gd name="connsiteX35" fmla="*/ 46230 w 338138"/>
                <a:gd name="connsiteY35" fmla="*/ 46015 h 313831"/>
                <a:gd name="connsiteX36" fmla="*/ 29059 w 338138"/>
                <a:gd name="connsiteY36" fmla="*/ 63166 h 313831"/>
                <a:gd name="connsiteX37" fmla="*/ 31700 w 338138"/>
                <a:gd name="connsiteY37" fmla="*/ 96148 h 313831"/>
                <a:gd name="connsiteX38" fmla="*/ 31700 w 338138"/>
                <a:gd name="connsiteY38" fmla="*/ 206969 h 313831"/>
                <a:gd name="connsiteX39" fmla="*/ 39626 w 338138"/>
                <a:gd name="connsiteY39" fmla="*/ 214884 h 313831"/>
                <a:gd name="connsiteX40" fmla="*/ 298512 w 338138"/>
                <a:gd name="connsiteY40" fmla="*/ 214884 h 313831"/>
                <a:gd name="connsiteX41" fmla="*/ 306438 w 338138"/>
                <a:gd name="connsiteY41" fmla="*/ 206969 h 313831"/>
                <a:gd name="connsiteX42" fmla="*/ 306438 w 338138"/>
                <a:gd name="connsiteY42" fmla="*/ 104064 h 313831"/>
                <a:gd name="connsiteX43" fmla="*/ 306438 w 338138"/>
                <a:gd name="connsiteY43" fmla="*/ 77678 h 313831"/>
                <a:gd name="connsiteX44" fmla="*/ 274737 w 338138"/>
                <a:gd name="connsiteY44" fmla="*/ 61846 h 313831"/>
                <a:gd name="connsiteX45" fmla="*/ 281341 w 338138"/>
                <a:gd name="connsiteY45" fmla="*/ 59208 h 313831"/>
                <a:gd name="connsiteX46" fmla="*/ 280021 w 338138"/>
                <a:gd name="connsiteY46" fmla="*/ 24906 h 313831"/>
                <a:gd name="connsiteX47" fmla="*/ 319646 w 338138"/>
                <a:gd name="connsiteY47" fmla="*/ 24906 h 313831"/>
                <a:gd name="connsiteX48" fmla="*/ 338138 w 338138"/>
                <a:gd name="connsiteY48" fmla="*/ 43376 h 313831"/>
                <a:gd name="connsiteX49" fmla="*/ 338138 w 338138"/>
                <a:gd name="connsiteY49" fmla="*/ 234674 h 313831"/>
                <a:gd name="connsiteX50" fmla="*/ 319646 w 338138"/>
                <a:gd name="connsiteY50" fmla="*/ 251825 h 313831"/>
                <a:gd name="connsiteX51" fmla="*/ 200769 w 338138"/>
                <a:gd name="connsiteY51" fmla="*/ 251825 h 313831"/>
                <a:gd name="connsiteX52" fmla="*/ 216620 w 338138"/>
                <a:gd name="connsiteY52" fmla="*/ 290084 h 313831"/>
                <a:gd name="connsiteX53" fmla="*/ 224545 w 338138"/>
                <a:gd name="connsiteY53" fmla="*/ 290084 h 313831"/>
                <a:gd name="connsiteX54" fmla="*/ 235112 w 338138"/>
                <a:gd name="connsiteY54" fmla="*/ 301958 h 313831"/>
                <a:gd name="connsiteX55" fmla="*/ 224545 w 338138"/>
                <a:gd name="connsiteY55" fmla="*/ 313831 h 313831"/>
                <a:gd name="connsiteX56" fmla="*/ 113593 w 338138"/>
                <a:gd name="connsiteY56" fmla="*/ 313831 h 313831"/>
                <a:gd name="connsiteX57" fmla="*/ 103026 w 338138"/>
                <a:gd name="connsiteY57" fmla="*/ 301958 h 313831"/>
                <a:gd name="connsiteX58" fmla="*/ 113593 w 338138"/>
                <a:gd name="connsiteY58" fmla="*/ 290084 h 313831"/>
                <a:gd name="connsiteX59" fmla="*/ 121518 w 338138"/>
                <a:gd name="connsiteY59" fmla="*/ 290084 h 313831"/>
                <a:gd name="connsiteX60" fmla="*/ 137369 w 338138"/>
                <a:gd name="connsiteY60" fmla="*/ 251825 h 313831"/>
                <a:gd name="connsiteX61" fmla="*/ 18492 w 338138"/>
                <a:gd name="connsiteY61" fmla="*/ 251825 h 313831"/>
                <a:gd name="connsiteX62" fmla="*/ 0 w 338138"/>
                <a:gd name="connsiteY62" fmla="*/ 234674 h 313831"/>
                <a:gd name="connsiteX63" fmla="*/ 0 w 338138"/>
                <a:gd name="connsiteY63" fmla="*/ 43376 h 313831"/>
                <a:gd name="connsiteX64" fmla="*/ 18492 w 338138"/>
                <a:gd name="connsiteY64" fmla="*/ 24906 h 313831"/>
                <a:gd name="connsiteX65" fmla="*/ 109666 w 338138"/>
                <a:gd name="connsiteY65" fmla="*/ 1 h 313831"/>
                <a:gd name="connsiteX66" fmla="*/ 126932 w 338138"/>
                <a:gd name="connsiteY66" fmla="*/ 267 h 313831"/>
                <a:gd name="connsiteX67" fmla="*/ 133580 w 338138"/>
                <a:gd name="connsiteY67" fmla="*/ 18637 h 313831"/>
                <a:gd name="connsiteX68" fmla="*/ 144218 w 338138"/>
                <a:gd name="connsiteY68" fmla="*/ 22573 h 313831"/>
                <a:gd name="connsiteX69" fmla="*/ 177460 w 338138"/>
                <a:gd name="connsiteY69" fmla="*/ 29134 h 313831"/>
                <a:gd name="connsiteX70" fmla="*/ 168152 w 338138"/>
                <a:gd name="connsiteY70" fmla="*/ 47504 h 313831"/>
                <a:gd name="connsiteX71" fmla="*/ 173471 w 338138"/>
                <a:gd name="connsiteY71" fmla="*/ 58001 h 313831"/>
                <a:gd name="connsiteX72" fmla="*/ 192087 w 338138"/>
                <a:gd name="connsiteY72" fmla="*/ 67186 h 313831"/>
                <a:gd name="connsiteX73" fmla="*/ 154855 w 338138"/>
                <a:gd name="connsiteY73" fmla="*/ 82931 h 313831"/>
                <a:gd name="connsiteX74" fmla="*/ 116294 w 338138"/>
                <a:gd name="connsiteY74" fmla="*/ 35695 h 313831"/>
                <a:gd name="connsiteX75" fmla="*/ 76403 w 338138"/>
                <a:gd name="connsiteY75" fmla="*/ 75059 h 313831"/>
                <a:gd name="connsiteX76" fmla="*/ 93689 w 338138"/>
                <a:gd name="connsiteY76" fmla="*/ 107862 h 313831"/>
                <a:gd name="connsiteX77" fmla="*/ 59117 w 338138"/>
                <a:gd name="connsiteY77" fmla="*/ 124919 h 313831"/>
                <a:gd name="connsiteX78" fmla="*/ 63106 w 338138"/>
                <a:gd name="connsiteY78" fmla="*/ 102613 h 313831"/>
                <a:gd name="connsiteX79" fmla="*/ 59117 w 338138"/>
                <a:gd name="connsiteY79" fmla="*/ 92116 h 313831"/>
                <a:gd name="connsiteX80" fmla="*/ 40501 w 338138"/>
                <a:gd name="connsiteY80" fmla="*/ 63249 h 313831"/>
                <a:gd name="connsiteX81" fmla="*/ 59117 w 338138"/>
                <a:gd name="connsiteY81" fmla="*/ 58001 h 313831"/>
                <a:gd name="connsiteX82" fmla="*/ 63106 w 338138"/>
                <a:gd name="connsiteY82" fmla="*/ 47504 h 313831"/>
                <a:gd name="connsiteX83" fmla="*/ 69755 w 338138"/>
                <a:gd name="connsiteY83" fmla="*/ 14700 h 313831"/>
                <a:gd name="connsiteX84" fmla="*/ 88370 w 338138"/>
                <a:gd name="connsiteY84" fmla="*/ 22573 h 313831"/>
                <a:gd name="connsiteX85" fmla="*/ 99008 w 338138"/>
                <a:gd name="connsiteY85" fmla="*/ 18637 h 313831"/>
                <a:gd name="connsiteX86" fmla="*/ 109666 w 338138"/>
                <a:gd name="connsiteY86" fmla="*/ 1 h 3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138" h="313831">
                  <a:moveTo>
                    <a:pt x="288132" y="223343"/>
                  </a:moveTo>
                  <a:cubicBezTo>
                    <a:pt x="283309" y="223343"/>
                    <a:pt x="279400" y="226897"/>
                    <a:pt x="279400" y="231281"/>
                  </a:cubicBezTo>
                  <a:cubicBezTo>
                    <a:pt x="279400" y="235665"/>
                    <a:pt x="283309" y="239219"/>
                    <a:pt x="288132" y="239219"/>
                  </a:cubicBezTo>
                  <a:cubicBezTo>
                    <a:pt x="292955" y="239219"/>
                    <a:pt x="296864" y="235665"/>
                    <a:pt x="296864" y="231281"/>
                  </a:cubicBezTo>
                  <a:cubicBezTo>
                    <a:pt x="296864" y="226897"/>
                    <a:pt x="292955" y="223343"/>
                    <a:pt x="288132" y="223343"/>
                  </a:cubicBezTo>
                  <a:close/>
                  <a:moveTo>
                    <a:pt x="261938" y="223343"/>
                  </a:moveTo>
                  <a:cubicBezTo>
                    <a:pt x="257554" y="223343"/>
                    <a:pt x="254000" y="226897"/>
                    <a:pt x="254000" y="231281"/>
                  </a:cubicBezTo>
                  <a:cubicBezTo>
                    <a:pt x="254000" y="235665"/>
                    <a:pt x="257554" y="239219"/>
                    <a:pt x="261938" y="239219"/>
                  </a:cubicBezTo>
                  <a:cubicBezTo>
                    <a:pt x="266322" y="239219"/>
                    <a:pt x="269876" y="235665"/>
                    <a:pt x="269876" y="231281"/>
                  </a:cubicBezTo>
                  <a:cubicBezTo>
                    <a:pt x="269876" y="226897"/>
                    <a:pt x="266322" y="223343"/>
                    <a:pt x="261938" y="223343"/>
                  </a:cubicBezTo>
                  <a:close/>
                  <a:moveTo>
                    <a:pt x="116535" y="45543"/>
                  </a:moveTo>
                  <a:cubicBezTo>
                    <a:pt x="137788" y="45543"/>
                    <a:pt x="152400" y="68137"/>
                    <a:pt x="141773" y="88073"/>
                  </a:cubicBezTo>
                  <a:cubicBezTo>
                    <a:pt x="141773" y="88073"/>
                    <a:pt x="141773" y="88073"/>
                    <a:pt x="108565" y="102693"/>
                  </a:cubicBezTo>
                  <a:cubicBezTo>
                    <a:pt x="96610" y="98706"/>
                    <a:pt x="87312" y="88073"/>
                    <a:pt x="87312" y="74783"/>
                  </a:cubicBezTo>
                  <a:cubicBezTo>
                    <a:pt x="87312" y="58834"/>
                    <a:pt x="100595" y="45543"/>
                    <a:pt x="116535" y="45543"/>
                  </a:cubicBezTo>
                  <a:close/>
                  <a:moveTo>
                    <a:pt x="254349" y="30428"/>
                  </a:moveTo>
                  <a:cubicBezTo>
                    <a:pt x="271421" y="26493"/>
                    <a:pt x="284553" y="44853"/>
                    <a:pt x="275361" y="48787"/>
                  </a:cubicBezTo>
                  <a:cubicBezTo>
                    <a:pt x="242530" y="63213"/>
                    <a:pt x="243843" y="57967"/>
                    <a:pt x="255662" y="85507"/>
                  </a:cubicBezTo>
                  <a:cubicBezTo>
                    <a:pt x="256976" y="89441"/>
                    <a:pt x="262228" y="92064"/>
                    <a:pt x="266168" y="89441"/>
                  </a:cubicBezTo>
                  <a:cubicBezTo>
                    <a:pt x="266168" y="89441"/>
                    <a:pt x="266168" y="89441"/>
                    <a:pt x="289806" y="80261"/>
                  </a:cubicBezTo>
                  <a:cubicBezTo>
                    <a:pt x="297685" y="76327"/>
                    <a:pt x="301625" y="99933"/>
                    <a:pt x="287180" y="109113"/>
                  </a:cubicBezTo>
                  <a:cubicBezTo>
                    <a:pt x="260915" y="124850"/>
                    <a:pt x="259602" y="123538"/>
                    <a:pt x="225458" y="111735"/>
                  </a:cubicBezTo>
                  <a:cubicBezTo>
                    <a:pt x="225458" y="111735"/>
                    <a:pt x="225458" y="111735"/>
                    <a:pt x="92823" y="166815"/>
                  </a:cubicBezTo>
                  <a:cubicBezTo>
                    <a:pt x="66559" y="177306"/>
                    <a:pt x="50800" y="137964"/>
                    <a:pt x="75751" y="127472"/>
                  </a:cubicBezTo>
                  <a:cubicBezTo>
                    <a:pt x="75751" y="127472"/>
                    <a:pt x="75751" y="127472"/>
                    <a:pt x="208386" y="72393"/>
                  </a:cubicBezTo>
                  <a:cubicBezTo>
                    <a:pt x="217579" y="54033"/>
                    <a:pt x="222832" y="38296"/>
                    <a:pt x="242530" y="33050"/>
                  </a:cubicBezTo>
                  <a:cubicBezTo>
                    <a:pt x="242530" y="33050"/>
                    <a:pt x="242530" y="33050"/>
                    <a:pt x="254349" y="30428"/>
                  </a:cubicBezTo>
                  <a:close/>
                  <a:moveTo>
                    <a:pt x="186871" y="24906"/>
                  </a:moveTo>
                  <a:cubicBezTo>
                    <a:pt x="186871" y="24906"/>
                    <a:pt x="186871" y="24906"/>
                    <a:pt x="231775" y="24906"/>
                  </a:cubicBezTo>
                  <a:cubicBezTo>
                    <a:pt x="220889" y="30080"/>
                    <a:pt x="212725" y="37841"/>
                    <a:pt x="207282" y="48190"/>
                  </a:cubicBezTo>
                  <a:cubicBezTo>
                    <a:pt x="207282" y="48190"/>
                    <a:pt x="207282" y="48190"/>
                    <a:pt x="201839" y="59831"/>
                  </a:cubicBezTo>
                  <a:cubicBezTo>
                    <a:pt x="200479" y="52070"/>
                    <a:pt x="193675" y="45603"/>
                    <a:pt x="184150" y="45603"/>
                  </a:cubicBezTo>
                  <a:cubicBezTo>
                    <a:pt x="190954" y="39135"/>
                    <a:pt x="190954" y="31374"/>
                    <a:pt x="186871" y="24906"/>
                  </a:cubicBezTo>
                  <a:close/>
                  <a:moveTo>
                    <a:pt x="18492" y="24906"/>
                  </a:moveTo>
                  <a:cubicBezTo>
                    <a:pt x="18492" y="24906"/>
                    <a:pt x="18492" y="24906"/>
                    <a:pt x="43588" y="24906"/>
                  </a:cubicBezTo>
                  <a:cubicBezTo>
                    <a:pt x="39626" y="32822"/>
                    <a:pt x="40946" y="40738"/>
                    <a:pt x="46230" y="46015"/>
                  </a:cubicBezTo>
                  <a:cubicBezTo>
                    <a:pt x="36984" y="46015"/>
                    <a:pt x="29059" y="53931"/>
                    <a:pt x="29059" y="63166"/>
                  </a:cubicBezTo>
                  <a:cubicBezTo>
                    <a:pt x="29059" y="82955"/>
                    <a:pt x="27738" y="89552"/>
                    <a:pt x="31700" y="96148"/>
                  </a:cubicBezTo>
                  <a:cubicBezTo>
                    <a:pt x="31700" y="96148"/>
                    <a:pt x="31700" y="96148"/>
                    <a:pt x="31700" y="206969"/>
                  </a:cubicBezTo>
                  <a:cubicBezTo>
                    <a:pt x="31700" y="210926"/>
                    <a:pt x="35663" y="214884"/>
                    <a:pt x="39626" y="214884"/>
                  </a:cubicBezTo>
                  <a:cubicBezTo>
                    <a:pt x="39626" y="214884"/>
                    <a:pt x="39626" y="214884"/>
                    <a:pt x="298512" y="214884"/>
                  </a:cubicBezTo>
                  <a:cubicBezTo>
                    <a:pt x="302475" y="214884"/>
                    <a:pt x="306438" y="210926"/>
                    <a:pt x="306438" y="206969"/>
                  </a:cubicBezTo>
                  <a:cubicBezTo>
                    <a:pt x="306438" y="206969"/>
                    <a:pt x="306438" y="206969"/>
                    <a:pt x="306438" y="104064"/>
                  </a:cubicBezTo>
                  <a:cubicBezTo>
                    <a:pt x="309079" y="96148"/>
                    <a:pt x="310400" y="86913"/>
                    <a:pt x="306438" y="77678"/>
                  </a:cubicBezTo>
                  <a:cubicBezTo>
                    <a:pt x="306438" y="59208"/>
                    <a:pt x="306438" y="61846"/>
                    <a:pt x="274737" y="61846"/>
                  </a:cubicBezTo>
                  <a:cubicBezTo>
                    <a:pt x="274737" y="61846"/>
                    <a:pt x="274737" y="61846"/>
                    <a:pt x="281341" y="59208"/>
                  </a:cubicBezTo>
                  <a:cubicBezTo>
                    <a:pt x="293229" y="53931"/>
                    <a:pt x="294550" y="38099"/>
                    <a:pt x="280021" y="24906"/>
                  </a:cubicBezTo>
                  <a:cubicBezTo>
                    <a:pt x="280021" y="24906"/>
                    <a:pt x="280021" y="24906"/>
                    <a:pt x="319646" y="24906"/>
                  </a:cubicBezTo>
                  <a:cubicBezTo>
                    <a:pt x="330213" y="24906"/>
                    <a:pt x="338138" y="34141"/>
                    <a:pt x="338138" y="43376"/>
                  </a:cubicBezTo>
                  <a:cubicBezTo>
                    <a:pt x="338138" y="43376"/>
                    <a:pt x="338138" y="43376"/>
                    <a:pt x="338138" y="234674"/>
                  </a:cubicBezTo>
                  <a:cubicBezTo>
                    <a:pt x="338138" y="243909"/>
                    <a:pt x="330213" y="251825"/>
                    <a:pt x="319646" y="251825"/>
                  </a:cubicBezTo>
                  <a:cubicBezTo>
                    <a:pt x="319646" y="251825"/>
                    <a:pt x="319646" y="251825"/>
                    <a:pt x="200769" y="251825"/>
                  </a:cubicBezTo>
                  <a:cubicBezTo>
                    <a:pt x="200769" y="251825"/>
                    <a:pt x="200769" y="251825"/>
                    <a:pt x="216620" y="290084"/>
                  </a:cubicBezTo>
                  <a:cubicBezTo>
                    <a:pt x="216620" y="290084"/>
                    <a:pt x="216620" y="290084"/>
                    <a:pt x="224545" y="290084"/>
                  </a:cubicBezTo>
                  <a:cubicBezTo>
                    <a:pt x="229828" y="290084"/>
                    <a:pt x="235112" y="295361"/>
                    <a:pt x="235112" y="301958"/>
                  </a:cubicBezTo>
                  <a:cubicBezTo>
                    <a:pt x="235112" y="308554"/>
                    <a:pt x="229828" y="313831"/>
                    <a:pt x="224545" y="313831"/>
                  </a:cubicBezTo>
                  <a:cubicBezTo>
                    <a:pt x="224545" y="313831"/>
                    <a:pt x="224545" y="313831"/>
                    <a:pt x="113593" y="313831"/>
                  </a:cubicBezTo>
                  <a:cubicBezTo>
                    <a:pt x="108310" y="313831"/>
                    <a:pt x="103026" y="308554"/>
                    <a:pt x="103026" y="301958"/>
                  </a:cubicBezTo>
                  <a:cubicBezTo>
                    <a:pt x="103026" y="295361"/>
                    <a:pt x="108310" y="290084"/>
                    <a:pt x="113593" y="290084"/>
                  </a:cubicBezTo>
                  <a:cubicBezTo>
                    <a:pt x="113593" y="290084"/>
                    <a:pt x="113593" y="290084"/>
                    <a:pt x="121518" y="290084"/>
                  </a:cubicBezTo>
                  <a:cubicBezTo>
                    <a:pt x="121518" y="290084"/>
                    <a:pt x="121518" y="290084"/>
                    <a:pt x="137369" y="251825"/>
                  </a:cubicBezTo>
                  <a:cubicBezTo>
                    <a:pt x="137369" y="251825"/>
                    <a:pt x="137369" y="251825"/>
                    <a:pt x="18492" y="251825"/>
                  </a:cubicBezTo>
                  <a:cubicBezTo>
                    <a:pt x="7925" y="251825"/>
                    <a:pt x="0" y="243909"/>
                    <a:pt x="0" y="234674"/>
                  </a:cubicBezTo>
                  <a:cubicBezTo>
                    <a:pt x="0" y="234674"/>
                    <a:pt x="0" y="234674"/>
                    <a:pt x="0" y="43376"/>
                  </a:cubicBezTo>
                  <a:cubicBezTo>
                    <a:pt x="0" y="34141"/>
                    <a:pt x="7925" y="24906"/>
                    <a:pt x="18492" y="24906"/>
                  </a:cubicBezTo>
                  <a:close/>
                  <a:moveTo>
                    <a:pt x="109666" y="1"/>
                  </a:moveTo>
                  <a:cubicBezTo>
                    <a:pt x="113718" y="21"/>
                    <a:pt x="119286" y="267"/>
                    <a:pt x="126932" y="267"/>
                  </a:cubicBezTo>
                  <a:cubicBezTo>
                    <a:pt x="134910" y="267"/>
                    <a:pt x="133580" y="10764"/>
                    <a:pt x="133580" y="18637"/>
                  </a:cubicBezTo>
                  <a:cubicBezTo>
                    <a:pt x="137569" y="19949"/>
                    <a:pt x="140229" y="21261"/>
                    <a:pt x="144218" y="22573"/>
                  </a:cubicBezTo>
                  <a:cubicBezTo>
                    <a:pt x="158845" y="6828"/>
                    <a:pt x="154855" y="8140"/>
                    <a:pt x="177460" y="29134"/>
                  </a:cubicBezTo>
                  <a:cubicBezTo>
                    <a:pt x="182779" y="35695"/>
                    <a:pt x="174801" y="40943"/>
                    <a:pt x="168152" y="47504"/>
                  </a:cubicBezTo>
                  <a:cubicBezTo>
                    <a:pt x="170812" y="50128"/>
                    <a:pt x="172142" y="54065"/>
                    <a:pt x="173471" y="58001"/>
                  </a:cubicBezTo>
                  <a:cubicBezTo>
                    <a:pt x="188098" y="58001"/>
                    <a:pt x="192087" y="55377"/>
                    <a:pt x="192087" y="67186"/>
                  </a:cubicBezTo>
                  <a:cubicBezTo>
                    <a:pt x="192087" y="67186"/>
                    <a:pt x="192087" y="67186"/>
                    <a:pt x="154855" y="82931"/>
                  </a:cubicBezTo>
                  <a:cubicBezTo>
                    <a:pt x="160174" y="58001"/>
                    <a:pt x="140229" y="35695"/>
                    <a:pt x="116294" y="35695"/>
                  </a:cubicBezTo>
                  <a:cubicBezTo>
                    <a:pt x="93689" y="35695"/>
                    <a:pt x="76403" y="52753"/>
                    <a:pt x="76403" y="75059"/>
                  </a:cubicBezTo>
                  <a:cubicBezTo>
                    <a:pt x="76403" y="88180"/>
                    <a:pt x="83052" y="101301"/>
                    <a:pt x="93689" y="107862"/>
                  </a:cubicBezTo>
                  <a:cubicBezTo>
                    <a:pt x="73744" y="117047"/>
                    <a:pt x="67095" y="118359"/>
                    <a:pt x="59117" y="124919"/>
                  </a:cubicBezTo>
                  <a:cubicBezTo>
                    <a:pt x="48479" y="114422"/>
                    <a:pt x="49809" y="115734"/>
                    <a:pt x="63106" y="102613"/>
                  </a:cubicBezTo>
                  <a:cubicBezTo>
                    <a:pt x="61776" y="98677"/>
                    <a:pt x="60447" y="96053"/>
                    <a:pt x="59117" y="92116"/>
                  </a:cubicBezTo>
                  <a:cubicBezTo>
                    <a:pt x="36512" y="92116"/>
                    <a:pt x="40501" y="94740"/>
                    <a:pt x="40501" y="63249"/>
                  </a:cubicBezTo>
                  <a:cubicBezTo>
                    <a:pt x="40501" y="55377"/>
                    <a:pt x="51139" y="58001"/>
                    <a:pt x="59117" y="58001"/>
                  </a:cubicBezTo>
                  <a:cubicBezTo>
                    <a:pt x="60447" y="54065"/>
                    <a:pt x="61776" y="50128"/>
                    <a:pt x="63106" y="47504"/>
                  </a:cubicBezTo>
                  <a:cubicBezTo>
                    <a:pt x="47150" y="31759"/>
                    <a:pt x="48479" y="35695"/>
                    <a:pt x="69755" y="14700"/>
                  </a:cubicBezTo>
                  <a:cubicBezTo>
                    <a:pt x="76403" y="8140"/>
                    <a:pt x="81722" y="17325"/>
                    <a:pt x="88370" y="22573"/>
                  </a:cubicBezTo>
                  <a:cubicBezTo>
                    <a:pt x="91030" y="21261"/>
                    <a:pt x="95019" y="19949"/>
                    <a:pt x="99008" y="18637"/>
                  </a:cubicBezTo>
                  <a:cubicBezTo>
                    <a:pt x="99008" y="1907"/>
                    <a:pt x="97512" y="-61"/>
                    <a:pt x="109666"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8" name="TextBox 11"/>
            <p:cNvSpPr txBox="1"/>
            <p:nvPr/>
          </p:nvSpPr>
          <p:spPr>
            <a:xfrm>
              <a:off x="5117144" y="2888344"/>
              <a:ext cx="2822057" cy="969496"/>
            </a:xfrm>
            <a:prstGeom prst="rect">
              <a:avLst/>
            </a:prstGeom>
            <a:noFill/>
          </p:spPr>
          <p:txBody>
            <a:bodyPr wrap="square" lIns="0" tIns="0" rIns="0" bIns="0" rtlCol="0">
              <a:spAutoFit/>
              <a:scene3d>
                <a:camera prst="orthographicFront"/>
                <a:lightRig rig="threePt" dir="t"/>
              </a:scene3d>
              <a:sp3d contourW="12700"/>
            </a:bodyPr>
            <a:lstStyle/>
            <a:p>
              <a:pPr>
                <a:lnSpc>
                  <a:spcPct val="150000"/>
                </a:lnSpc>
              </a:pPr>
              <a:r>
                <a:rPr lang="en-US" altLang="zh-CN" sz="1400" dirty="0">
                  <a:solidFill>
                    <a:schemeClr val="bg1"/>
                  </a:solidFill>
                  <a:latin typeface="Century Gothic" panose="020B0502020202020204" pitchFamily="34" charset="0"/>
                </a:rPr>
                <a:t>The user can demonstrate on a projector or computer, or print the presentation</a:t>
              </a:r>
            </a:p>
          </p:txBody>
        </p:sp>
        <p:sp>
          <p:nvSpPr>
            <p:cNvPr id="9" name="TextBox 11"/>
            <p:cNvSpPr txBox="1"/>
            <p:nvPr/>
          </p:nvSpPr>
          <p:spPr>
            <a:xfrm>
              <a:off x="5117144" y="4071258"/>
              <a:ext cx="2822057" cy="969496"/>
            </a:xfrm>
            <a:prstGeom prst="rect">
              <a:avLst/>
            </a:prstGeom>
            <a:noFill/>
          </p:spPr>
          <p:txBody>
            <a:bodyPr wrap="square" lIns="0" tIns="0" rIns="0" bIns="0" rtlCol="0">
              <a:spAutoFit/>
              <a:scene3d>
                <a:camera prst="orthographicFront"/>
                <a:lightRig rig="threePt" dir="t"/>
              </a:scene3d>
              <a:sp3d contourW="12700"/>
            </a:bodyPr>
            <a:lstStyle/>
            <a:p>
              <a:pPr>
                <a:lnSpc>
                  <a:spcPct val="150000"/>
                </a:lnSpc>
              </a:pPr>
              <a:r>
                <a:rPr lang="en-US" altLang="zh-CN" sz="1400" dirty="0">
                  <a:solidFill>
                    <a:schemeClr val="bg1"/>
                  </a:solidFill>
                  <a:latin typeface="Century Gothic" panose="020B0502020202020204" pitchFamily="34" charset="0"/>
                </a:rPr>
                <a:t>The user can demonstrate on a projector or computer, or print the presentation</a:t>
              </a:r>
            </a:p>
          </p:txBody>
        </p:sp>
      </p:grpSp>
    </p:spTree>
    <p:extLst>
      <p:ext uri="{BB962C8B-B14F-4D97-AF65-F5344CB8AC3E}">
        <p14:creationId xmlns:p14="http://schemas.microsoft.com/office/powerpoint/2010/main" xmlns="" val="1021844475"/>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3" y="2799811"/>
            <a:ext cx="8398949" cy="1015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zh-CN" altLang="en-US" sz="6000" b="1" dirty="0">
                <a:solidFill>
                  <a:schemeClr val="bg1">
                    <a:lumMod val="95000"/>
                  </a:schemeClr>
                </a:solidFill>
                <a:latin typeface="Microsoft YaHei" charset="-122"/>
                <a:ea typeface="Microsoft YaHei" charset="-122"/>
                <a:cs typeface="Microsoft YaHei" charset="-122"/>
              </a:rPr>
              <a:t>板书设计</a:t>
            </a:r>
          </a:p>
        </p:txBody>
      </p:sp>
      <p:sp>
        <p:nvSpPr>
          <p:cNvPr id="9"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724222" y="1974515"/>
            <a:ext cx="787113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4400" i="1" spc="600" dirty="0">
                <a:solidFill>
                  <a:srgbClr val="F2F2F2"/>
                </a:solidFill>
                <a:latin typeface="Arial" charset="0"/>
                <a:ea typeface="Arial" charset="0"/>
                <a:cs typeface="Arial" charset="0"/>
                <a:sym typeface="Angsana New" pitchFamily="18" charset="-34"/>
              </a:rPr>
              <a:t>Part 05</a:t>
            </a:r>
          </a:p>
        </p:txBody>
      </p:sp>
      <p:sp>
        <p:nvSpPr>
          <p:cNvPr id="10" name="矩形 24">
            <a:extLst>
              <a:ext uri="{FF2B5EF4-FFF2-40B4-BE49-F238E27FC236}">
                <a16:creationId xmlns:a16="http://schemas.microsoft.com/office/drawing/2014/main" xmlns="" id="{D5D5CB61-E114-4452-A5AC-F20ADD7637CF}"/>
              </a:ext>
            </a:extLst>
          </p:cNvPr>
          <p:cNvSpPr>
            <a:spLocks noChangeArrowheads="1"/>
          </p:cNvSpPr>
          <p:nvPr/>
        </p:nvSpPr>
        <p:spPr bwMode="auto">
          <a:xfrm>
            <a:off x="739212" y="3815474"/>
            <a:ext cx="664913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Your life can be enhanced, and your happiness enriched, </a:t>
            </a:r>
          </a:p>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when you choose to change your perspective. </a:t>
            </a:r>
            <a:endParaRPr lang="zh-CN" alt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478043" y="2553325"/>
            <a:ext cx="4304675" cy="4304675"/>
          </a:xfrm>
          <a:prstGeom prst="rect">
            <a:avLst/>
          </a:prstGeom>
        </p:spPr>
      </p:pic>
    </p:spTree>
    <p:extLst>
      <p:ext uri="{BB962C8B-B14F-4D97-AF65-F5344CB8AC3E}">
        <p14:creationId xmlns:p14="http://schemas.microsoft.com/office/powerpoint/2010/main" xmlns="" val="1615393481"/>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稻壳儿春秋广告/盗版必究        原创来源：http://chn.docer.com/works?userid=199329941#!/work_time"/>
          <p:cNvCxnSpPr/>
          <p:nvPr/>
        </p:nvCxnSpPr>
        <p:spPr>
          <a:xfrm>
            <a:off x="864932" y="2248360"/>
            <a:ext cx="5415529" cy="0"/>
          </a:xfrm>
          <a:prstGeom prst="line">
            <a:avLst/>
          </a:prstGeom>
          <a:ln w="25400">
            <a:solidFill>
              <a:srgbClr val="246056">
                <a:alpha val="80000"/>
              </a:srgbClr>
            </a:solidFill>
          </a:ln>
        </p:spPr>
        <p:style>
          <a:lnRef idx="1">
            <a:schemeClr val="accent1"/>
          </a:lnRef>
          <a:fillRef idx="0">
            <a:schemeClr val="accent1"/>
          </a:fillRef>
          <a:effectRef idx="0">
            <a:schemeClr val="accent1"/>
          </a:effectRef>
          <a:fontRef idx="minor">
            <a:schemeClr val="tx1"/>
          </a:fontRef>
        </p:style>
      </p:cxnSp>
      <p:cxnSp>
        <p:nvCxnSpPr>
          <p:cNvPr id="3" name="稻壳儿春秋广告/盗版必究        原创来源：http://chn.docer.com/works?userid=199329941#!/work_time"/>
          <p:cNvCxnSpPr/>
          <p:nvPr/>
        </p:nvCxnSpPr>
        <p:spPr>
          <a:xfrm>
            <a:off x="864932" y="2248360"/>
            <a:ext cx="2898176" cy="28848"/>
          </a:xfrm>
          <a:prstGeom prst="line">
            <a:avLst/>
          </a:prstGeom>
          <a:ln w="57150">
            <a:solidFill>
              <a:srgbClr val="246056"/>
            </a:solidFill>
            <a:tailEnd type="oval"/>
          </a:ln>
        </p:spPr>
        <p:style>
          <a:lnRef idx="1">
            <a:schemeClr val="accent1"/>
          </a:lnRef>
          <a:fillRef idx="0">
            <a:schemeClr val="accent1"/>
          </a:fillRef>
          <a:effectRef idx="0">
            <a:schemeClr val="accent1"/>
          </a:effectRef>
          <a:fontRef idx="minor">
            <a:schemeClr val="tx1"/>
          </a:fontRef>
        </p:style>
      </p:cxnSp>
      <p:sp>
        <p:nvSpPr>
          <p:cNvPr id="4" name="稻壳儿春秋广告/盗版必究        原创来源：http://chn.docer.com/works?userid=199329941#!/work_time"/>
          <p:cNvSpPr txBox="1"/>
          <p:nvPr/>
        </p:nvSpPr>
        <p:spPr>
          <a:xfrm>
            <a:off x="769830" y="1739291"/>
            <a:ext cx="1005403" cy="338554"/>
          </a:xfrm>
          <a:prstGeom prst="rect">
            <a:avLst/>
          </a:prstGeom>
          <a:noFill/>
        </p:spPr>
        <p:txBody>
          <a:bodyPr wrap="none" rtlCol="0">
            <a:spAutoFit/>
          </a:bodyPr>
          <a:lstStyle/>
          <a:p>
            <a:r>
              <a:rPr lang="zh-CN" altLang="en-US" sz="1600" b="1" dirty="0">
                <a:solidFill>
                  <a:srgbClr val="246056"/>
                </a:solidFill>
                <a:latin typeface="微软雅黑" panose="020B0503020204020204" pitchFamily="34" charset="-122"/>
                <a:ea typeface="微软雅黑" panose="020B0503020204020204" pitchFamily="34" charset="-122"/>
                <a:cs typeface="Open Sans" panose="020B0606030504020204" pitchFamily="34" charset="0"/>
              </a:rPr>
              <a:t>添加标题</a:t>
            </a:r>
            <a:endParaRPr lang="en-US" sz="1600" b="1" dirty="0">
              <a:solidFill>
                <a:srgbClr val="246056"/>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 name="稻壳儿春秋广告/盗版必究        原创来源：http://chn.docer.com/works?userid=199329941#!/work_time"/>
          <p:cNvSpPr txBox="1"/>
          <p:nvPr/>
        </p:nvSpPr>
        <p:spPr>
          <a:xfrm>
            <a:off x="4840322" y="1739289"/>
            <a:ext cx="561372" cy="338554"/>
          </a:xfrm>
          <a:prstGeom prst="rect">
            <a:avLst/>
          </a:prstGeom>
          <a:noFill/>
        </p:spPr>
        <p:txBody>
          <a:bodyPr wrap="none" rtlCol="0">
            <a:spAutoFit/>
          </a:bodyPr>
          <a:lstStyle/>
          <a:p>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75%</a:t>
            </a:r>
          </a:p>
        </p:txBody>
      </p:sp>
      <p:cxnSp>
        <p:nvCxnSpPr>
          <p:cNvPr id="6" name="稻壳儿春秋广告/盗版必究        原创来源：http://chn.docer.com/works?userid=199329941#!/work_time"/>
          <p:cNvCxnSpPr/>
          <p:nvPr/>
        </p:nvCxnSpPr>
        <p:spPr>
          <a:xfrm>
            <a:off x="864932" y="3372559"/>
            <a:ext cx="5415529" cy="0"/>
          </a:xfrm>
          <a:prstGeom prst="line">
            <a:avLst/>
          </a:prstGeom>
          <a:ln w="25400">
            <a:solidFill>
              <a:srgbClr val="246056">
                <a:alpha val="80000"/>
              </a:srgbClr>
            </a:solidFill>
          </a:ln>
        </p:spPr>
        <p:style>
          <a:lnRef idx="1">
            <a:schemeClr val="accent1"/>
          </a:lnRef>
          <a:fillRef idx="0">
            <a:schemeClr val="accent1"/>
          </a:fillRef>
          <a:effectRef idx="0">
            <a:schemeClr val="accent1"/>
          </a:effectRef>
          <a:fontRef idx="minor">
            <a:schemeClr val="tx1"/>
          </a:fontRef>
        </p:style>
      </p:cxnSp>
      <p:cxnSp>
        <p:nvCxnSpPr>
          <p:cNvPr id="7" name="稻壳儿春秋广告/盗版必究        原创来源：http://chn.docer.com/works?userid=199329941#!/work_time"/>
          <p:cNvCxnSpPr/>
          <p:nvPr/>
        </p:nvCxnSpPr>
        <p:spPr>
          <a:xfrm>
            <a:off x="864932" y="3372559"/>
            <a:ext cx="3474720" cy="0"/>
          </a:xfrm>
          <a:prstGeom prst="line">
            <a:avLst/>
          </a:prstGeom>
          <a:ln w="57150">
            <a:solidFill>
              <a:srgbClr val="246056"/>
            </a:solidFill>
            <a:tailEnd type="oval"/>
          </a:ln>
        </p:spPr>
        <p:style>
          <a:lnRef idx="1">
            <a:schemeClr val="accent1"/>
          </a:lnRef>
          <a:fillRef idx="0">
            <a:schemeClr val="accent1"/>
          </a:fillRef>
          <a:effectRef idx="0">
            <a:schemeClr val="accent1"/>
          </a:effectRef>
          <a:fontRef idx="minor">
            <a:schemeClr val="tx1"/>
          </a:fontRef>
        </p:style>
      </p:cxnSp>
      <p:sp>
        <p:nvSpPr>
          <p:cNvPr id="8" name="稻壳儿春秋广告/盗版必究        原创来源：http://chn.docer.com/works?userid=199329941#!/work_time"/>
          <p:cNvSpPr txBox="1"/>
          <p:nvPr/>
        </p:nvSpPr>
        <p:spPr>
          <a:xfrm>
            <a:off x="4018393" y="2863488"/>
            <a:ext cx="561372" cy="338554"/>
          </a:xfrm>
          <a:prstGeom prst="rect">
            <a:avLst/>
          </a:prstGeom>
          <a:noFill/>
        </p:spPr>
        <p:txBody>
          <a:bodyPr wrap="none" rtlCol="0">
            <a:spAutoFit/>
          </a:bodyPr>
          <a:lstStyle/>
          <a:p>
            <a:r>
              <a:rPr lang="en-US"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56%</a:t>
            </a:r>
          </a:p>
        </p:txBody>
      </p:sp>
      <p:cxnSp>
        <p:nvCxnSpPr>
          <p:cNvPr id="9" name="稻壳儿春秋广告/盗版必究        原创来源：http://chn.docer.com/works?userid=199329941#!/work_time"/>
          <p:cNvCxnSpPr/>
          <p:nvPr/>
        </p:nvCxnSpPr>
        <p:spPr>
          <a:xfrm>
            <a:off x="864932" y="4574290"/>
            <a:ext cx="5415529" cy="0"/>
          </a:xfrm>
          <a:prstGeom prst="line">
            <a:avLst/>
          </a:prstGeom>
          <a:ln w="25400">
            <a:solidFill>
              <a:srgbClr val="246056">
                <a:alpha val="80000"/>
              </a:srgbClr>
            </a:solidFill>
          </a:ln>
        </p:spPr>
        <p:style>
          <a:lnRef idx="1">
            <a:schemeClr val="accent1"/>
          </a:lnRef>
          <a:fillRef idx="0">
            <a:schemeClr val="accent1"/>
          </a:fillRef>
          <a:effectRef idx="0">
            <a:schemeClr val="accent1"/>
          </a:effectRef>
          <a:fontRef idx="minor">
            <a:schemeClr val="tx1"/>
          </a:fontRef>
        </p:style>
      </p:cxnSp>
      <p:cxnSp>
        <p:nvCxnSpPr>
          <p:cNvPr id="10" name="稻壳儿春秋广告/盗版必究        原创来源：http://chn.docer.com/works?userid=199329941#!/work_time"/>
          <p:cNvCxnSpPr/>
          <p:nvPr/>
        </p:nvCxnSpPr>
        <p:spPr>
          <a:xfrm>
            <a:off x="864932" y="4574290"/>
            <a:ext cx="4846320" cy="0"/>
          </a:xfrm>
          <a:prstGeom prst="line">
            <a:avLst/>
          </a:prstGeom>
          <a:ln w="57150">
            <a:solidFill>
              <a:srgbClr val="246056"/>
            </a:solidFill>
            <a:tailEnd type="oval"/>
          </a:ln>
        </p:spPr>
        <p:style>
          <a:lnRef idx="1">
            <a:schemeClr val="accent1"/>
          </a:lnRef>
          <a:fillRef idx="0">
            <a:schemeClr val="accent1"/>
          </a:fillRef>
          <a:effectRef idx="0">
            <a:schemeClr val="accent1"/>
          </a:effectRef>
          <a:fontRef idx="minor">
            <a:schemeClr val="tx1"/>
          </a:fontRef>
        </p:style>
      </p:cxnSp>
      <p:sp>
        <p:nvSpPr>
          <p:cNvPr id="11" name="稻壳儿春秋广告/盗版必究        原创来源：http://chn.docer.com/works?userid=199329941#!/work_time"/>
          <p:cNvSpPr txBox="1"/>
          <p:nvPr/>
        </p:nvSpPr>
        <p:spPr>
          <a:xfrm>
            <a:off x="5384850" y="4065219"/>
            <a:ext cx="561372" cy="338554"/>
          </a:xfrm>
          <a:prstGeom prst="rect">
            <a:avLst/>
          </a:prstGeom>
          <a:noFill/>
        </p:spPr>
        <p:txBody>
          <a:bodyPr wrap="none" rtlCol="0">
            <a:spAutoFit/>
          </a:bodyPr>
          <a:lstStyle/>
          <a:p>
            <a:r>
              <a:rPr lang="en-US"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83%</a:t>
            </a:r>
          </a:p>
        </p:txBody>
      </p:sp>
      <p:cxnSp>
        <p:nvCxnSpPr>
          <p:cNvPr id="12" name="稻壳儿春秋广告/盗版必究        原创来源：http://chn.docer.com/works?userid=199329941#!/work_time"/>
          <p:cNvCxnSpPr/>
          <p:nvPr/>
        </p:nvCxnSpPr>
        <p:spPr>
          <a:xfrm>
            <a:off x="864932" y="5776021"/>
            <a:ext cx="5415529" cy="0"/>
          </a:xfrm>
          <a:prstGeom prst="line">
            <a:avLst/>
          </a:prstGeom>
          <a:ln w="25400">
            <a:solidFill>
              <a:srgbClr val="246056">
                <a:alpha val="80000"/>
              </a:srgbClr>
            </a:solidFill>
          </a:ln>
        </p:spPr>
        <p:style>
          <a:lnRef idx="1">
            <a:schemeClr val="accent1"/>
          </a:lnRef>
          <a:fillRef idx="0">
            <a:schemeClr val="accent1"/>
          </a:fillRef>
          <a:effectRef idx="0">
            <a:schemeClr val="accent1"/>
          </a:effectRef>
          <a:fontRef idx="minor">
            <a:schemeClr val="tx1"/>
          </a:fontRef>
        </p:style>
      </p:cxnSp>
      <p:cxnSp>
        <p:nvCxnSpPr>
          <p:cNvPr id="13" name="稻壳儿春秋广告/盗版必究        原创来源：http://chn.docer.com/works?userid=199329941#!/work_time"/>
          <p:cNvCxnSpPr/>
          <p:nvPr/>
        </p:nvCxnSpPr>
        <p:spPr>
          <a:xfrm>
            <a:off x="864932" y="5776021"/>
            <a:ext cx="4297680" cy="0"/>
          </a:xfrm>
          <a:prstGeom prst="line">
            <a:avLst/>
          </a:prstGeom>
          <a:ln w="57150">
            <a:solidFill>
              <a:srgbClr val="246056"/>
            </a:solidFill>
            <a:tailEnd type="oval"/>
          </a:ln>
        </p:spPr>
        <p:style>
          <a:lnRef idx="1">
            <a:schemeClr val="accent1"/>
          </a:lnRef>
          <a:fillRef idx="0">
            <a:schemeClr val="accent1"/>
          </a:fillRef>
          <a:effectRef idx="0">
            <a:schemeClr val="accent1"/>
          </a:effectRef>
          <a:fontRef idx="minor">
            <a:schemeClr val="tx1"/>
          </a:fontRef>
        </p:style>
      </p:cxnSp>
      <p:sp>
        <p:nvSpPr>
          <p:cNvPr id="14" name="稻壳儿春秋广告/盗版必究        原创来源：http://chn.docer.com/works?userid=199329941#!/work_time"/>
          <p:cNvSpPr txBox="1"/>
          <p:nvPr/>
        </p:nvSpPr>
        <p:spPr>
          <a:xfrm>
            <a:off x="4840322" y="5266950"/>
            <a:ext cx="561372" cy="338554"/>
          </a:xfrm>
          <a:prstGeom prst="rect">
            <a:avLst/>
          </a:prstGeom>
          <a:noFill/>
        </p:spPr>
        <p:txBody>
          <a:bodyPr wrap="none" rtlCol="0">
            <a:spAutoFit/>
          </a:bodyPr>
          <a:lstStyle/>
          <a:p>
            <a:r>
              <a:rPr lang="en-US"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75%</a:t>
            </a:r>
          </a:p>
        </p:txBody>
      </p:sp>
      <p:sp>
        <p:nvSpPr>
          <p:cNvPr id="15" name="稻壳儿春秋广告/盗版必究        原创来源：http://chn.docer.com/works?userid=199329941#!/work_time"/>
          <p:cNvSpPr txBox="1"/>
          <p:nvPr/>
        </p:nvSpPr>
        <p:spPr>
          <a:xfrm>
            <a:off x="769830" y="2930127"/>
            <a:ext cx="1005403" cy="338554"/>
          </a:xfrm>
          <a:prstGeom prst="rect">
            <a:avLst/>
          </a:prstGeom>
          <a:noFill/>
        </p:spPr>
        <p:txBody>
          <a:bodyPr wrap="none" rtlCol="0">
            <a:spAutoFit/>
          </a:bodyPr>
          <a:lstStyle/>
          <a:p>
            <a:r>
              <a:rPr lang="zh-CN" altLang="en-US" sz="1600" b="1" dirty="0">
                <a:solidFill>
                  <a:srgbClr val="246056"/>
                </a:solidFill>
                <a:latin typeface="微软雅黑" panose="020B0503020204020204" pitchFamily="34" charset="-122"/>
                <a:ea typeface="微软雅黑" panose="020B0503020204020204" pitchFamily="34" charset="-122"/>
                <a:cs typeface="Open Sans" panose="020B0606030504020204" pitchFamily="34" charset="0"/>
              </a:rPr>
              <a:t>添加标题</a:t>
            </a:r>
            <a:endParaRPr lang="en-US" altLang="zh-CN" sz="1600" b="1" dirty="0">
              <a:solidFill>
                <a:srgbClr val="246056"/>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6" name="稻壳儿春秋广告/盗版必究        原创来源：http://chn.docer.com/works?userid=199329941#!/work_time"/>
          <p:cNvSpPr txBox="1"/>
          <p:nvPr/>
        </p:nvSpPr>
        <p:spPr>
          <a:xfrm>
            <a:off x="769830" y="4131856"/>
            <a:ext cx="1005403" cy="338554"/>
          </a:xfrm>
          <a:prstGeom prst="rect">
            <a:avLst/>
          </a:prstGeom>
          <a:noFill/>
        </p:spPr>
        <p:txBody>
          <a:bodyPr wrap="none" rtlCol="0">
            <a:spAutoFit/>
          </a:bodyPr>
          <a:lstStyle/>
          <a:p>
            <a:r>
              <a:rPr lang="zh-CN" altLang="en-US" sz="1600" b="1" dirty="0">
                <a:solidFill>
                  <a:srgbClr val="246056"/>
                </a:solidFill>
                <a:latin typeface="微软雅黑" panose="020B0503020204020204" pitchFamily="34" charset="-122"/>
                <a:ea typeface="微软雅黑" panose="020B0503020204020204" pitchFamily="34" charset="-122"/>
                <a:cs typeface="Open Sans" panose="020B0606030504020204" pitchFamily="34" charset="0"/>
              </a:rPr>
              <a:t>添加标题</a:t>
            </a:r>
            <a:endParaRPr lang="en-US" altLang="zh-CN" sz="1600" b="1" dirty="0">
              <a:solidFill>
                <a:srgbClr val="246056"/>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7" name="稻壳儿春秋广告/盗版必究        原创来源：http://chn.docer.com/works?userid=199329941#!/work_time"/>
          <p:cNvSpPr txBox="1"/>
          <p:nvPr/>
        </p:nvSpPr>
        <p:spPr>
          <a:xfrm>
            <a:off x="769830" y="5333585"/>
            <a:ext cx="1005403" cy="338554"/>
          </a:xfrm>
          <a:prstGeom prst="rect">
            <a:avLst/>
          </a:prstGeom>
          <a:noFill/>
        </p:spPr>
        <p:txBody>
          <a:bodyPr wrap="none" rtlCol="0">
            <a:spAutoFit/>
          </a:bodyPr>
          <a:lstStyle/>
          <a:p>
            <a:r>
              <a:rPr lang="zh-CN" altLang="en-US" sz="1600" b="1" dirty="0">
                <a:solidFill>
                  <a:srgbClr val="246056"/>
                </a:solidFill>
                <a:latin typeface="微软雅黑" panose="020B0503020204020204" pitchFamily="34" charset="-122"/>
                <a:ea typeface="微软雅黑" panose="020B0503020204020204" pitchFamily="34" charset="-122"/>
                <a:cs typeface="Open Sans" panose="020B0606030504020204" pitchFamily="34" charset="0"/>
              </a:rPr>
              <a:t>添加标题</a:t>
            </a:r>
            <a:endParaRPr lang="en-US" altLang="zh-CN" sz="1600" b="1" dirty="0">
              <a:solidFill>
                <a:srgbClr val="246056"/>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8" name="稻壳儿春秋广告/盗版必究        原创来源：http://chn.docer.com/works?userid=199329941#!/work_time"/>
          <p:cNvSpPr txBox="1"/>
          <p:nvPr/>
        </p:nvSpPr>
        <p:spPr>
          <a:xfrm>
            <a:off x="7779830" y="2158297"/>
            <a:ext cx="3642340" cy="461665"/>
          </a:xfrm>
          <a:prstGeom prst="rect">
            <a:avLst/>
          </a:prstGeom>
          <a:noFill/>
          <a:effectLst/>
        </p:spPr>
        <p:txBody>
          <a:bodyPr wrap="square" rtlCol="0">
            <a:spAutoFit/>
          </a:bodyPr>
          <a:lstStyle/>
          <a:p>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19" name="稻壳儿春秋广告/盗版必究        原创来源：http://chn.docer.com/works?userid=199329941#!/work_time"/>
          <p:cNvSpPr>
            <a:spLocks noChangeArrowheads="1"/>
          </p:cNvSpPr>
          <p:nvPr/>
        </p:nvSpPr>
        <p:spPr bwMode="auto">
          <a:xfrm>
            <a:off x="7166342" y="2206618"/>
            <a:ext cx="476798" cy="475822"/>
          </a:xfrm>
          <a:prstGeom prst="ellipse">
            <a:avLst/>
          </a:prstGeom>
          <a:solidFill>
            <a:srgbClr val="246056"/>
          </a:solidFill>
          <a:ln>
            <a:no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dirty="0">
                <a:solidFill>
                  <a:srgbClr val="F1F1F1"/>
                </a:solidFill>
                <a:latin typeface="微软雅黑" panose="020B0503020204020204" pitchFamily="34" charset="-122"/>
              </a:rPr>
              <a:t>A</a:t>
            </a:r>
          </a:p>
        </p:txBody>
      </p:sp>
      <p:sp>
        <p:nvSpPr>
          <p:cNvPr id="20" name="稻壳儿春秋广告/盗版必究        原创来源：http://chn.docer.com/works?userid=199329941#!/work_time"/>
          <p:cNvSpPr txBox="1"/>
          <p:nvPr/>
        </p:nvSpPr>
        <p:spPr>
          <a:xfrm>
            <a:off x="7779830" y="3173384"/>
            <a:ext cx="3642340" cy="461665"/>
          </a:xfrm>
          <a:prstGeom prst="rect">
            <a:avLst/>
          </a:prstGeom>
          <a:noFill/>
          <a:effectLst/>
        </p:spPr>
        <p:txBody>
          <a:bodyPr wrap="square" rtlCol="0">
            <a:spAutoFit/>
          </a:bodyPr>
          <a:lstStyle/>
          <a:p>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21" name="稻壳儿春秋广告/盗版必究        原创来源：http://chn.docer.com/works?userid=199329941#!/work_time"/>
          <p:cNvSpPr>
            <a:spLocks noChangeArrowheads="1"/>
          </p:cNvSpPr>
          <p:nvPr/>
        </p:nvSpPr>
        <p:spPr bwMode="auto">
          <a:xfrm>
            <a:off x="7166342" y="3221705"/>
            <a:ext cx="476798" cy="475822"/>
          </a:xfrm>
          <a:prstGeom prst="ellipse">
            <a:avLst/>
          </a:prstGeom>
          <a:solidFill>
            <a:srgbClr val="246056"/>
          </a:solidFill>
          <a:ln>
            <a:no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dirty="0">
                <a:solidFill>
                  <a:srgbClr val="F1F1F1"/>
                </a:solidFill>
                <a:latin typeface="微软雅黑" panose="020B0503020204020204" pitchFamily="34" charset="-122"/>
              </a:rPr>
              <a:t>B</a:t>
            </a:r>
          </a:p>
        </p:txBody>
      </p:sp>
      <p:sp>
        <p:nvSpPr>
          <p:cNvPr id="22" name="稻壳儿春秋广告/盗版必究        原创来源：http://chn.docer.com/works?userid=199329941#!/work_time"/>
          <p:cNvSpPr txBox="1"/>
          <p:nvPr/>
        </p:nvSpPr>
        <p:spPr>
          <a:xfrm>
            <a:off x="7779830" y="4188471"/>
            <a:ext cx="3642340" cy="461665"/>
          </a:xfrm>
          <a:prstGeom prst="rect">
            <a:avLst/>
          </a:prstGeom>
          <a:noFill/>
          <a:effectLst/>
        </p:spPr>
        <p:txBody>
          <a:bodyPr wrap="square" rtlCol="0">
            <a:spAutoFit/>
          </a:bodyPr>
          <a:lstStyle/>
          <a:p>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23" name="稻壳儿春秋广告/盗版必究        原创来源：http://chn.docer.com/works?userid=199329941#!/work_time"/>
          <p:cNvSpPr>
            <a:spLocks noChangeArrowheads="1"/>
          </p:cNvSpPr>
          <p:nvPr/>
        </p:nvSpPr>
        <p:spPr bwMode="auto">
          <a:xfrm>
            <a:off x="7166342" y="4236792"/>
            <a:ext cx="476798" cy="475822"/>
          </a:xfrm>
          <a:prstGeom prst="ellipse">
            <a:avLst/>
          </a:prstGeom>
          <a:solidFill>
            <a:srgbClr val="246056"/>
          </a:solidFill>
          <a:ln>
            <a:no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dirty="0">
                <a:solidFill>
                  <a:srgbClr val="F1F1F1"/>
                </a:solidFill>
                <a:latin typeface="微软雅黑" panose="020B0503020204020204" pitchFamily="34" charset="-122"/>
              </a:rPr>
              <a:t>C</a:t>
            </a:r>
          </a:p>
        </p:txBody>
      </p:sp>
      <p:sp>
        <p:nvSpPr>
          <p:cNvPr id="24" name="稻壳儿春秋广告/盗版必究        原创来源：http://chn.docer.com/works?userid=199329941#!/work_time"/>
          <p:cNvSpPr txBox="1"/>
          <p:nvPr/>
        </p:nvSpPr>
        <p:spPr>
          <a:xfrm>
            <a:off x="7779830" y="5203557"/>
            <a:ext cx="3642340" cy="461665"/>
          </a:xfrm>
          <a:prstGeom prst="rect">
            <a:avLst/>
          </a:prstGeom>
          <a:noFill/>
          <a:effectLst/>
        </p:spPr>
        <p:txBody>
          <a:bodyPr wrap="square" rtlCol="0">
            <a:spAutoFit/>
          </a:bodyPr>
          <a:lstStyle/>
          <a:p>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a:t>
            </a:r>
          </a:p>
        </p:txBody>
      </p:sp>
      <p:sp>
        <p:nvSpPr>
          <p:cNvPr id="25" name="稻壳儿春秋广告/盗版必究        原创来源：http://chn.docer.com/works?userid=199329941#!/work_time"/>
          <p:cNvSpPr>
            <a:spLocks noChangeArrowheads="1"/>
          </p:cNvSpPr>
          <p:nvPr/>
        </p:nvSpPr>
        <p:spPr bwMode="auto">
          <a:xfrm>
            <a:off x="7166342" y="5251878"/>
            <a:ext cx="476798" cy="475822"/>
          </a:xfrm>
          <a:prstGeom prst="ellipse">
            <a:avLst/>
          </a:prstGeom>
          <a:solidFill>
            <a:srgbClr val="246056"/>
          </a:solidFill>
          <a:ln>
            <a:no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dirty="0">
                <a:solidFill>
                  <a:srgbClr val="F1F1F1"/>
                </a:solidFill>
                <a:latin typeface="微软雅黑" panose="020B0503020204020204" pitchFamily="34" charset="-122"/>
              </a:rPr>
              <a:t>D</a:t>
            </a:r>
          </a:p>
        </p:txBody>
      </p:sp>
    </p:spTree>
    <p:extLst>
      <p:ext uri="{BB962C8B-B14F-4D97-AF65-F5344CB8AC3E}">
        <p14:creationId xmlns:p14="http://schemas.microsoft.com/office/powerpoint/2010/main" xmlns="" val="145631461"/>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55"/>
          <p:cNvGrpSpPr>
            <a:grpSpLocks/>
          </p:cNvGrpSpPr>
          <p:nvPr/>
        </p:nvGrpSpPr>
        <p:grpSpPr bwMode="auto">
          <a:xfrm>
            <a:off x="1429627" y="1535148"/>
            <a:ext cx="2577510" cy="4060429"/>
            <a:chOff x="1385455" y="1588470"/>
            <a:chExt cx="1918854" cy="3019694"/>
          </a:xfrm>
        </p:grpSpPr>
        <p:sp>
          <p:nvSpPr>
            <p:cNvPr id="21" name="矩形 20"/>
            <p:cNvSpPr/>
            <p:nvPr/>
          </p:nvSpPr>
          <p:spPr>
            <a:xfrm>
              <a:off x="1385455" y="1588470"/>
              <a:ext cx="1918854" cy="3019694"/>
            </a:xfrm>
            <a:prstGeom prst="rect">
              <a:avLst/>
            </a:prstGeom>
            <a:noFill/>
            <a:ln w="38100">
              <a:solidFill>
                <a:srgbClr val="24605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464">
                <a:defRPr/>
              </a:pPr>
              <a:endParaRPr lang="zh-CN" altLang="en-US" sz="1350"/>
            </a:p>
          </p:txBody>
        </p:sp>
        <p:sp>
          <p:nvSpPr>
            <p:cNvPr id="23" name="文本框 6"/>
            <p:cNvSpPr txBox="1">
              <a:spLocks noChangeArrowheads="1"/>
            </p:cNvSpPr>
            <p:nvPr/>
          </p:nvSpPr>
          <p:spPr bwMode="auto">
            <a:xfrm>
              <a:off x="1385455" y="2721411"/>
              <a:ext cx="1918854" cy="2746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fontAlgn="ctr"/>
              <a:r>
                <a:rPr lang="zh-CN" altLang="en-US" sz="1800" b="1" dirty="0">
                  <a:solidFill>
                    <a:srgbClr val="246056"/>
                  </a:solidFill>
                  <a:latin typeface="Microsoft YaHei" charset="-122"/>
                  <a:ea typeface="Microsoft YaHei" charset="-122"/>
                  <a:cs typeface="Microsoft YaHei" charset="-122"/>
                </a:rPr>
                <a:t>输入内容</a:t>
              </a:r>
              <a:endParaRPr lang="en-US" altLang="zh-CN" sz="1800" b="1" dirty="0">
                <a:solidFill>
                  <a:srgbClr val="246056"/>
                </a:solidFill>
                <a:latin typeface="Microsoft YaHei" charset="-122"/>
                <a:ea typeface="Microsoft YaHei" charset="-122"/>
                <a:cs typeface="Microsoft YaHei" charset="-122"/>
              </a:endParaRPr>
            </a:p>
          </p:txBody>
        </p:sp>
        <p:sp>
          <p:nvSpPr>
            <p:cNvPr id="24" name="Rectangle 23"/>
            <p:cNvSpPr>
              <a:spLocks noChangeArrowheads="1"/>
            </p:cNvSpPr>
            <p:nvPr/>
          </p:nvSpPr>
          <p:spPr bwMode="auto">
            <a:xfrm>
              <a:off x="1463185" y="3007559"/>
              <a:ext cx="1688723" cy="75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make it into a film a wider field</a:t>
              </a:r>
            </a:p>
          </p:txBody>
        </p:sp>
        <p:sp>
          <p:nvSpPr>
            <p:cNvPr id="25" name="Rectangle 27"/>
            <p:cNvSpPr>
              <a:spLocks noChangeArrowheads="1"/>
            </p:cNvSpPr>
            <p:nvPr/>
          </p:nvSpPr>
          <p:spPr bwMode="auto">
            <a:xfrm>
              <a:off x="1960294" y="4071465"/>
              <a:ext cx="751508" cy="160223"/>
            </a:xfrm>
            <a:prstGeom prst="rect">
              <a:avLst/>
            </a:prstGeom>
            <a:noFill/>
            <a:ln w="9525">
              <a:solidFill>
                <a:srgbClr val="24605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p>
              <a:pPr algn="ctr" eaLnBrk="1" hangingPunct="1"/>
              <a:r>
                <a:rPr lang="en-US" altLang="zh-CN" sz="800" dirty="0">
                  <a:solidFill>
                    <a:schemeClr val="tx1">
                      <a:lumMod val="75000"/>
                      <a:lumOff val="25000"/>
                    </a:schemeClr>
                  </a:solidFill>
                </a:rPr>
                <a:t>The Project</a:t>
              </a:r>
            </a:p>
          </p:txBody>
        </p:sp>
      </p:grpSp>
      <p:grpSp>
        <p:nvGrpSpPr>
          <p:cNvPr id="26" name="组合 61"/>
          <p:cNvGrpSpPr>
            <a:grpSpLocks/>
          </p:cNvGrpSpPr>
          <p:nvPr/>
        </p:nvGrpSpPr>
        <p:grpSpPr bwMode="auto">
          <a:xfrm>
            <a:off x="4781670" y="1535148"/>
            <a:ext cx="2577510" cy="4060429"/>
            <a:chOff x="1385455" y="1588470"/>
            <a:chExt cx="1918854" cy="3019694"/>
          </a:xfrm>
        </p:grpSpPr>
        <p:sp>
          <p:nvSpPr>
            <p:cNvPr id="27" name="矩形 26"/>
            <p:cNvSpPr/>
            <p:nvPr/>
          </p:nvSpPr>
          <p:spPr>
            <a:xfrm>
              <a:off x="1385455" y="1588470"/>
              <a:ext cx="1918854" cy="3019694"/>
            </a:xfrm>
            <a:prstGeom prst="rect">
              <a:avLst/>
            </a:prstGeom>
            <a:noFill/>
            <a:ln w="38100">
              <a:solidFill>
                <a:srgbClr val="24605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464">
                <a:defRPr/>
              </a:pPr>
              <a:endParaRPr lang="zh-CN" altLang="en-US" sz="1350"/>
            </a:p>
          </p:txBody>
        </p:sp>
        <p:sp>
          <p:nvSpPr>
            <p:cNvPr id="29" name="文本框 32"/>
            <p:cNvSpPr txBox="1">
              <a:spLocks noChangeArrowheads="1"/>
            </p:cNvSpPr>
            <p:nvPr/>
          </p:nvSpPr>
          <p:spPr bwMode="auto">
            <a:xfrm>
              <a:off x="1385455" y="2721411"/>
              <a:ext cx="1918854" cy="2746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fontAlgn="ctr"/>
              <a:r>
                <a:rPr lang="zh-CN" altLang="en-US" sz="1800" b="1" dirty="0">
                  <a:solidFill>
                    <a:srgbClr val="246056"/>
                  </a:solidFill>
                  <a:latin typeface="Microsoft YaHei" charset="-122"/>
                  <a:ea typeface="Microsoft YaHei" charset="-122"/>
                  <a:cs typeface="Microsoft YaHei" charset="-122"/>
                </a:rPr>
                <a:t>输入内容</a:t>
              </a:r>
              <a:endParaRPr lang="en-US" altLang="zh-CN" sz="1800" b="1" dirty="0">
                <a:solidFill>
                  <a:srgbClr val="246056"/>
                </a:solidFill>
                <a:latin typeface="Microsoft YaHei" charset="-122"/>
                <a:ea typeface="Microsoft YaHei" charset="-122"/>
                <a:cs typeface="Microsoft YaHei" charset="-122"/>
              </a:endParaRPr>
            </a:p>
          </p:txBody>
        </p:sp>
        <p:sp>
          <p:nvSpPr>
            <p:cNvPr id="30" name="Rectangle 23"/>
            <p:cNvSpPr>
              <a:spLocks noChangeArrowheads="1"/>
            </p:cNvSpPr>
            <p:nvPr/>
          </p:nvSpPr>
          <p:spPr bwMode="auto">
            <a:xfrm>
              <a:off x="1463185" y="3007559"/>
              <a:ext cx="1688723" cy="75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make it into a film a wider field</a:t>
              </a:r>
            </a:p>
          </p:txBody>
        </p:sp>
        <p:sp>
          <p:nvSpPr>
            <p:cNvPr id="31" name="Rectangle 27"/>
            <p:cNvSpPr>
              <a:spLocks noChangeArrowheads="1"/>
            </p:cNvSpPr>
            <p:nvPr/>
          </p:nvSpPr>
          <p:spPr bwMode="auto">
            <a:xfrm>
              <a:off x="1960294" y="4071465"/>
              <a:ext cx="751508" cy="160223"/>
            </a:xfrm>
            <a:prstGeom prst="rect">
              <a:avLst/>
            </a:prstGeom>
            <a:solidFill>
              <a:srgbClr val="246056"/>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algn="ctr" eaLnBrk="1" hangingPunct="1"/>
              <a:r>
                <a:rPr lang="en-US" altLang="zh-CN" sz="800" dirty="0">
                  <a:solidFill>
                    <a:schemeClr val="bg1"/>
                  </a:solidFill>
                </a:rPr>
                <a:t>The Project</a:t>
              </a:r>
            </a:p>
          </p:txBody>
        </p:sp>
      </p:grpSp>
      <p:grpSp>
        <p:nvGrpSpPr>
          <p:cNvPr id="32" name="组合 67"/>
          <p:cNvGrpSpPr>
            <a:grpSpLocks/>
          </p:cNvGrpSpPr>
          <p:nvPr/>
        </p:nvGrpSpPr>
        <p:grpSpPr bwMode="auto">
          <a:xfrm>
            <a:off x="8131577" y="1535148"/>
            <a:ext cx="2579644" cy="4060429"/>
            <a:chOff x="1385455" y="1588470"/>
            <a:chExt cx="1918854" cy="3019694"/>
          </a:xfrm>
        </p:grpSpPr>
        <p:sp>
          <p:nvSpPr>
            <p:cNvPr id="33" name="矩形 32"/>
            <p:cNvSpPr/>
            <p:nvPr/>
          </p:nvSpPr>
          <p:spPr>
            <a:xfrm>
              <a:off x="1385455" y="1588470"/>
              <a:ext cx="1918854" cy="3019694"/>
            </a:xfrm>
            <a:prstGeom prst="rect">
              <a:avLst/>
            </a:prstGeom>
            <a:noFill/>
            <a:ln w="38100">
              <a:solidFill>
                <a:srgbClr val="24605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464">
                <a:defRPr/>
              </a:pPr>
              <a:endParaRPr lang="zh-CN" altLang="en-US" sz="1350" dirty="0"/>
            </a:p>
          </p:txBody>
        </p:sp>
        <p:sp>
          <p:nvSpPr>
            <p:cNvPr id="35" name="文本框 38"/>
            <p:cNvSpPr txBox="1">
              <a:spLocks noChangeArrowheads="1"/>
            </p:cNvSpPr>
            <p:nvPr/>
          </p:nvSpPr>
          <p:spPr bwMode="auto">
            <a:xfrm>
              <a:off x="1385455" y="2721411"/>
              <a:ext cx="1918854" cy="2746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fontAlgn="ctr"/>
              <a:r>
                <a:rPr lang="zh-CN" altLang="en-US" sz="1800" b="1" dirty="0">
                  <a:solidFill>
                    <a:srgbClr val="246056"/>
                  </a:solidFill>
                  <a:latin typeface="Microsoft YaHei" charset="-122"/>
                  <a:ea typeface="Microsoft YaHei" charset="-122"/>
                  <a:cs typeface="Microsoft YaHei" charset="-122"/>
                </a:rPr>
                <a:t>输入内容</a:t>
              </a:r>
              <a:endParaRPr lang="en-US" altLang="zh-CN" sz="1800" b="1" dirty="0">
                <a:solidFill>
                  <a:srgbClr val="246056"/>
                </a:solidFill>
                <a:latin typeface="Microsoft YaHei" charset="-122"/>
                <a:ea typeface="Microsoft YaHei" charset="-122"/>
                <a:cs typeface="Microsoft YaHei" charset="-122"/>
              </a:endParaRPr>
            </a:p>
          </p:txBody>
        </p:sp>
        <p:sp>
          <p:nvSpPr>
            <p:cNvPr id="36" name="Rectangle 23"/>
            <p:cNvSpPr>
              <a:spLocks noChangeArrowheads="1"/>
            </p:cNvSpPr>
            <p:nvPr/>
          </p:nvSpPr>
          <p:spPr bwMode="auto">
            <a:xfrm>
              <a:off x="1463185" y="3007559"/>
              <a:ext cx="1688723" cy="75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altLang="zh-CN" sz="1200" dirty="0">
                  <a:solidFill>
                    <a:schemeClr val="bg1">
                      <a:lumMod val="50000"/>
                    </a:schemeClr>
                  </a:solidFill>
                  <a:latin typeface="Century Gothic" panose="020B0502020202020204" pitchFamily="34" charset="0"/>
                </a:rPr>
                <a:t>The user can demonstrate on a projector or computer, or print the presentation and make it into a film a wider field</a:t>
              </a:r>
            </a:p>
          </p:txBody>
        </p:sp>
        <p:sp>
          <p:nvSpPr>
            <p:cNvPr id="37" name="Rectangle 27"/>
            <p:cNvSpPr>
              <a:spLocks noChangeArrowheads="1"/>
            </p:cNvSpPr>
            <p:nvPr/>
          </p:nvSpPr>
          <p:spPr bwMode="auto">
            <a:xfrm>
              <a:off x="1960294" y="4071465"/>
              <a:ext cx="751508" cy="160223"/>
            </a:xfrm>
            <a:prstGeom prst="rect">
              <a:avLst/>
            </a:prstGeom>
            <a:noFill/>
            <a:ln w="9525">
              <a:solidFill>
                <a:srgbClr val="24605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p>
              <a:pPr algn="ctr" eaLnBrk="1" hangingPunct="1"/>
              <a:r>
                <a:rPr lang="en-US" altLang="zh-CN" sz="800" dirty="0">
                  <a:solidFill>
                    <a:schemeClr val="tx1">
                      <a:lumMod val="75000"/>
                      <a:lumOff val="25000"/>
                    </a:schemeClr>
                  </a:solidFill>
                </a:rPr>
                <a:t>The Project</a:t>
              </a:r>
            </a:p>
          </p:txBody>
        </p:sp>
      </p:grpSp>
      <p:pic>
        <p:nvPicPr>
          <p:cNvPr id="2" name="图片 1"/>
          <p:cNvPicPr>
            <a:picLocks noChangeAspect="1"/>
          </p:cNvPicPr>
          <p:nvPr/>
        </p:nvPicPr>
        <p:blipFill rotWithShape="1">
          <a:blip r:embed="rId2" cstate="print">
            <a:extLst>
              <a:ext uri="{28A0092B-C50C-407E-A947-70E740481C1C}">
                <a14:useLocalDpi xmlns:a14="http://schemas.microsoft.com/office/drawing/2010/main" xmlns="" val="0"/>
              </a:ext>
            </a:extLst>
          </a:blip>
          <a:srcRect b="25166"/>
          <a:stretch/>
        </p:blipFill>
        <p:spPr>
          <a:xfrm>
            <a:off x="1534038" y="1664989"/>
            <a:ext cx="2364862" cy="117981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xmlns="" val="0"/>
              </a:ext>
            </a:extLst>
          </a:blip>
          <a:srcRect b="25166"/>
          <a:stretch/>
        </p:blipFill>
        <p:spPr>
          <a:xfrm>
            <a:off x="4876127" y="1664990"/>
            <a:ext cx="2364862" cy="1179812"/>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xmlns="" val="0"/>
              </a:ext>
            </a:extLst>
          </a:blip>
          <a:srcRect b="24859"/>
          <a:stretch/>
        </p:blipFill>
        <p:spPr>
          <a:xfrm>
            <a:off x="8243945" y="1664990"/>
            <a:ext cx="2354908" cy="1179811"/>
          </a:xfrm>
          <a:prstGeom prst="rect">
            <a:avLst/>
          </a:prstGeom>
        </p:spPr>
      </p:pic>
    </p:spTree>
    <p:extLst>
      <p:ext uri="{BB962C8B-B14F-4D97-AF65-F5344CB8AC3E}">
        <p14:creationId xmlns:p14="http://schemas.microsoft.com/office/powerpoint/2010/main" xmlns="" val="1397479342"/>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稻壳儿春秋广告/盗版必究        原创来源：http://chn.docer.com/works?userid=199329941#!/work_time"/>
          <p:cNvGrpSpPr/>
          <p:nvPr/>
        </p:nvGrpSpPr>
        <p:grpSpPr>
          <a:xfrm>
            <a:off x="2598701" y="4417549"/>
            <a:ext cx="447422" cy="334560"/>
            <a:chOff x="4418013" y="5305426"/>
            <a:chExt cx="176213" cy="131763"/>
          </a:xfrm>
          <a:solidFill>
            <a:srgbClr val="246056"/>
          </a:solidFill>
        </p:grpSpPr>
        <p:sp>
          <p:nvSpPr>
            <p:cNvPr id="3" name="稻壳儿春秋广告/盗版必究        原创来源：http://chn.docer.com/works?userid=199329941#!/work_time"/>
            <p:cNvSpPr>
              <a:spLocks noEditPoints="1"/>
            </p:cNvSpPr>
            <p:nvPr/>
          </p:nvSpPr>
          <p:spPr bwMode="auto">
            <a:xfrm>
              <a:off x="4418013" y="5305426"/>
              <a:ext cx="176213" cy="131763"/>
            </a:xfrm>
            <a:custGeom>
              <a:avLst/>
              <a:gdLst>
                <a:gd name="T0" fmla="*/ 0 w 111"/>
                <a:gd name="T1" fmla="*/ 0 h 83"/>
                <a:gd name="T2" fmla="*/ 0 w 111"/>
                <a:gd name="T3" fmla="*/ 83 h 83"/>
                <a:gd name="T4" fmla="*/ 111 w 111"/>
                <a:gd name="T5" fmla="*/ 83 h 83"/>
                <a:gd name="T6" fmla="*/ 111 w 111"/>
                <a:gd name="T7" fmla="*/ 0 h 83"/>
                <a:gd name="T8" fmla="*/ 0 w 111"/>
                <a:gd name="T9" fmla="*/ 0 h 83"/>
                <a:gd name="T10" fmla="*/ 102 w 111"/>
                <a:gd name="T11" fmla="*/ 74 h 83"/>
                <a:gd name="T12" fmla="*/ 9 w 111"/>
                <a:gd name="T13" fmla="*/ 74 h 83"/>
                <a:gd name="T14" fmla="*/ 9 w 111"/>
                <a:gd name="T15" fmla="*/ 9 h 83"/>
                <a:gd name="T16" fmla="*/ 102 w 111"/>
                <a:gd name="T17" fmla="*/ 9 h 83"/>
                <a:gd name="T18" fmla="*/ 102 w 111"/>
                <a:gd name="T1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3">
                  <a:moveTo>
                    <a:pt x="0" y="0"/>
                  </a:moveTo>
                  <a:lnTo>
                    <a:pt x="0" y="83"/>
                  </a:lnTo>
                  <a:lnTo>
                    <a:pt x="111" y="83"/>
                  </a:lnTo>
                  <a:lnTo>
                    <a:pt x="111" y="0"/>
                  </a:lnTo>
                  <a:lnTo>
                    <a:pt x="0" y="0"/>
                  </a:lnTo>
                  <a:close/>
                  <a:moveTo>
                    <a:pt x="102" y="74"/>
                  </a:moveTo>
                  <a:lnTo>
                    <a:pt x="9" y="74"/>
                  </a:lnTo>
                  <a:lnTo>
                    <a:pt x="9" y="9"/>
                  </a:lnTo>
                  <a:lnTo>
                    <a:pt x="102" y="9"/>
                  </a:lnTo>
                  <a:lnTo>
                    <a:pt x="102" y="7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4" name="稻壳儿春秋广告/盗版必究        原创来源：http://chn.docer.com/works?userid=199329941#!/work_time"/>
            <p:cNvSpPr/>
            <p:nvPr/>
          </p:nvSpPr>
          <p:spPr bwMode="auto">
            <a:xfrm>
              <a:off x="4451351" y="5343526"/>
              <a:ext cx="115888" cy="66675"/>
            </a:xfrm>
            <a:custGeom>
              <a:avLst/>
              <a:gdLst>
                <a:gd name="T0" fmla="*/ 0 w 73"/>
                <a:gd name="T1" fmla="*/ 42 h 42"/>
                <a:gd name="T2" fmla="*/ 73 w 73"/>
                <a:gd name="T3" fmla="*/ 42 h 42"/>
                <a:gd name="T4" fmla="*/ 63 w 73"/>
                <a:gd name="T5" fmla="*/ 10 h 42"/>
                <a:gd name="T6" fmla="*/ 56 w 73"/>
                <a:gd name="T7" fmla="*/ 12 h 42"/>
                <a:gd name="T8" fmla="*/ 49 w 73"/>
                <a:gd name="T9" fmla="*/ 0 h 42"/>
                <a:gd name="T10" fmla="*/ 28 w 73"/>
                <a:gd name="T11" fmla="*/ 31 h 42"/>
                <a:gd name="T12" fmla="*/ 17 w 73"/>
                <a:gd name="T13" fmla="*/ 23 h 42"/>
                <a:gd name="T14" fmla="*/ 0 w 7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2">
                  <a:moveTo>
                    <a:pt x="0" y="42"/>
                  </a:moveTo>
                  <a:lnTo>
                    <a:pt x="73" y="42"/>
                  </a:lnTo>
                  <a:lnTo>
                    <a:pt x="63" y="10"/>
                  </a:lnTo>
                  <a:lnTo>
                    <a:pt x="56" y="12"/>
                  </a:lnTo>
                  <a:lnTo>
                    <a:pt x="49" y="0"/>
                  </a:lnTo>
                  <a:lnTo>
                    <a:pt x="28" y="31"/>
                  </a:lnTo>
                  <a:lnTo>
                    <a:pt x="17" y="23"/>
                  </a:lnTo>
                  <a:lnTo>
                    <a:pt x="0" y="4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5" name="稻壳儿春秋广告/盗版必究        原创来源：http://chn.docer.com/works?userid=199329941#!/work_time"/>
            <p:cNvSpPr>
              <a:spLocks noChangeArrowheads="1"/>
            </p:cNvSpPr>
            <p:nvPr/>
          </p:nvSpPr>
          <p:spPr bwMode="auto">
            <a:xfrm>
              <a:off x="4451351" y="5335588"/>
              <a:ext cx="28575" cy="28575"/>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aphicFrame>
        <p:nvGraphicFramePr>
          <p:cNvPr id="6" name="稻壳儿春秋广告/盗版必究        原创来源：http://chn.docer.com/works?userid=199329941#!/work_time"/>
          <p:cNvGraphicFramePr/>
          <p:nvPr>
            <p:extLst>
              <p:ext uri="{D42A27DB-BD31-4B8C-83A1-F6EECF244321}">
                <p14:modId xmlns:p14="http://schemas.microsoft.com/office/powerpoint/2010/main" xmlns="" val="1384001605"/>
              </p:ext>
            </p:extLst>
          </p:nvPr>
        </p:nvGraphicFramePr>
        <p:xfrm>
          <a:off x="1742912" y="1781888"/>
          <a:ext cx="2159000" cy="2392040"/>
        </p:xfrm>
        <a:graphic>
          <a:graphicData uri="http://schemas.openxmlformats.org/drawingml/2006/chart">
            <c:chart xmlns:c="http://schemas.openxmlformats.org/drawingml/2006/chart" xmlns:r="http://schemas.openxmlformats.org/officeDocument/2006/relationships" r:id="rId2"/>
          </a:graphicData>
        </a:graphic>
      </p:graphicFrame>
      <p:sp>
        <p:nvSpPr>
          <p:cNvPr id="7" name="稻壳儿春秋广告/盗版必究        原创来源：http://chn.docer.com/works?userid=199329941#!/work_time"/>
          <p:cNvSpPr txBox="1"/>
          <p:nvPr/>
        </p:nvSpPr>
        <p:spPr>
          <a:xfrm>
            <a:off x="1747224" y="5242473"/>
            <a:ext cx="2150377" cy="738664"/>
          </a:xfrm>
          <a:prstGeom prst="rect">
            <a:avLst/>
          </a:prstGeom>
          <a:noFill/>
        </p:spPr>
        <p:txBody>
          <a:bodyPr wrap="square" rtlCol="0">
            <a:spAutoFit/>
          </a:bodyPr>
          <a:lstStyle/>
          <a:p>
            <a:pPr algn="ctr"/>
            <a:r>
              <a:rPr lang="en-US" altLang="zh-CN" sz="1050" dirty="0">
                <a:solidFill>
                  <a:schemeClr val="bg1">
                    <a:lumMod val="50000"/>
                  </a:schemeClr>
                </a:solidFill>
                <a:latin typeface="Century Gothic" panose="020B0502020202020204" pitchFamily="34" charset="0"/>
              </a:rPr>
              <a:t>The user can demonstrate on a projector or computer, or print the presentation and make it into a film</a:t>
            </a:r>
          </a:p>
        </p:txBody>
      </p:sp>
      <p:sp>
        <p:nvSpPr>
          <p:cNvPr id="8" name="稻壳儿春秋广告/盗版必究        原创来源：http://chn.docer.com/works?userid=199329941#!/work_time"/>
          <p:cNvSpPr txBox="1"/>
          <p:nvPr/>
        </p:nvSpPr>
        <p:spPr>
          <a:xfrm>
            <a:off x="1848824" y="4873013"/>
            <a:ext cx="1947177"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grpSp>
        <p:nvGrpSpPr>
          <p:cNvPr id="9" name="稻壳儿春秋广告/盗版必究        原创来源：http://chn.docer.com/works?userid=199329941#!/work_time"/>
          <p:cNvGrpSpPr/>
          <p:nvPr/>
        </p:nvGrpSpPr>
        <p:grpSpPr>
          <a:xfrm>
            <a:off x="5892064" y="4398107"/>
            <a:ext cx="447420" cy="358744"/>
            <a:chOff x="3005138" y="5300663"/>
            <a:chExt cx="176213" cy="141288"/>
          </a:xfrm>
          <a:solidFill>
            <a:srgbClr val="246056"/>
          </a:solidFill>
        </p:grpSpPr>
        <p:sp>
          <p:nvSpPr>
            <p:cNvPr id="10" name="稻壳儿春秋广告/盗版必究        原创来源：http://chn.docer.com/works?userid=199329941#!/work_time"/>
            <p:cNvSpPr>
              <a:spLocks noEditPoints="1"/>
            </p:cNvSpPr>
            <p:nvPr/>
          </p:nvSpPr>
          <p:spPr bwMode="auto">
            <a:xfrm>
              <a:off x="3005138" y="5300663"/>
              <a:ext cx="176213" cy="141288"/>
            </a:xfrm>
            <a:custGeom>
              <a:avLst/>
              <a:gdLst>
                <a:gd name="T0" fmla="*/ 0 w 111"/>
                <a:gd name="T1" fmla="*/ 0 h 89"/>
                <a:gd name="T2" fmla="*/ 0 w 111"/>
                <a:gd name="T3" fmla="*/ 89 h 89"/>
                <a:gd name="T4" fmla="*/ 111 w 111"/>
                <a:gd name="T5" fmla="*/ 89 h 89"/>
                <a:gd name="T6" fmla="*/ 111 w 111"/>
                <a:gd name="T7" fmla="*/ 0 h 89"/>
                <a:gd name="T8" fmla="*/ 0 w 111"/>
                <a:gd name="T9" fmla="*/ 0 h 89"/>
                <a:gd name="T10" fmla="*/ 102 w 111"/>
                <a:gd name="T11" fmla="*/ 80 h 89"/>
                <a:gd name="T12" fmla="*/ 9 w 111"/>
                <a:gd name="T13" fmla="*/ 80 h 89"/>
                <a:gd name="T14" fmla="*/ 9 w 111"/>
                <a:gd name="T15" fmla="*/ 9 h 89"/>
                <a:gd name="T16" fmla="*/ 102 w 111"/>
                <a:gd name="T17" fmla="*/ 9 h 89"/>
                <a:gd name="T18" fmla="*/ 102 w 111"/>
                <a:gd name="T19"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9">
                  <a:moveTo>
                    <a:pt x="0" y="0"/>
                  </a:moveTo>
                  <a:lnTo>
                    <a:pt x="0" y="89"/>
                  </a:lnTo>
                  <a:lnTo>
                    <a:pt x="111" y="89"/>
                  </a:lnTo>
                  <a:lnTo>
                    <a:pt x="111" y="0"/>
                  </a:lnTo>
                  <a:lnTo>
                    <a:pt x="0" y="0"/>
                  </a:lnTo>
                  <a:close/>
                  <a:moveTo>
                    <a:pt x="102" y="80"/>
                  </a:moveTo>
                  <a:lnTo>
                    <a:pt x="9" y="80"/>
                  </a:lnTo>
                  <a:lnTo>
                    <a:pt x="9" y="9"/>
                  </a:lnTo>
                  <a:lnTo>
                    <a:pt x="102" y="9"/>
                  </a:lnTo>
                  <a:lnTo>
                    <a:pt x="102" y="8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1" name="稻壳儿春秋广告/盗版必究        原创来源：http://chn.docer.com/works?userid=199329941#!/work_time"/>
            <p:cNvSpPr/>
            <p:nvPr/>
          </p:nvSpPr>
          <p:spPr bwMode="auto">
            <a:xfrm>
              <a:off x="3036888" y="5332413"/>
              <a:ext cx="88900" cy="79375"/>
            </a:xfrm>
            <a:custGeom>
              <a:avLst/>
              <a:gdLst>
                <a:gd name="T0" fmla="*/ 147 w 147"/>
                <a:gd name="T1" fmla="*/ 114 h 130"/>
                <a:gd name="T2" fmla="*/ 129 w 147"/>
                <a:gd name="T3" fmla="*/ 97 h 130"/>
                <a:gd name="T4" fmla="*/ 87 w 147"/>
                <a:gd name="T5" fmla="*/ 80 h 130"/>
                <a:gd name="T6" fmla="*/ 100 w 147"/>
                <a:gd name="T7" fmla="*/ 56 h 130"/>
                <a:gd name="T8" fmla="*/ 102 w 147"/>
                <a:gd name="T9" fmla="*/ 38 h 130"/>
                <a:gd name="T10" fmla="*/ 101 w 147"/>
                <a:gd name="T11" fmla="*/ 20 h 130"/>
                <a:gd name="T12" fmla="*/ 73 w 147"/>
                <a:gd name="T13" fmla="*/ 0 h 130"/>
                <a:gd name="T14" fmla="*/ 45 w 147"/>
                <a:gd name="T15" fmla="*/ 20 h 130"/>
                <a:gd name="T16" fmla="*/ 45 w 147"/>
                <a:gd name="T17" fmla="*/ 38 h 130"/>
                <a:gd name="T18" fmla="*/ 47 w 147"/>
                <a:gd name="T19" fmla="*/ 56 h 130"/>
                <a:gd name="T20" fmla="*/ 60 w 147"/>
                <a:gd name="T21" fmla="*/ 80 h 130"/>
                <a:gd name="T22" fmla="*/ 18 w 147"/>
                <a:gd name="T23" fmla="*/ 97 h 130"/>
                <a:gd name="T24" fmla="*/ 0 w 147"/>
                <a:gd name="T25" fmla="*/ 114 h 130"/>
                <a:gd name="T26" fmla="*/ 0 w 147"/>
                <a:gd name="T27" fmla="*/ 130 h 130"/>
                <a:gd name="T28" fmla="*/ 147 w 147"/>
                <a:gd name="T29" fmla="*/ 130 h 130"/>
                <a:gd name="T30" fmla="*/ 147 w 147"/>
                <a:gd name="T31"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30">
                  <a:moveTo>
                    <a:pt x="147" y="114"/>
                  </a:moveTo>
                  <a:cubicBezTo>
                    <a:pt x="147" y="114"/>
                    <a:pt x="147" y="105"/>
                    <a:pt x="129" y="97"/>
                  </a:cubicBezTo>
                  <a:cubicBezTo>
                    <a:pt x="120" y="93"/>
                    <a:pt x="107" y="83"/>
                    <a:pt x="87" y="80"/>
                  </a:cubicBezTo>
                  <a:cubicBezTo>
                    <a:pt x="92" y="74"/>
                    <a:pt x="96" y="66"/>
                    <a:pt x="100" y="56"/>
                  </a:cubicBezTo>
                  <a:cubicBezTo>
                    <a:pt x="102" y="50"/>
                    <a:pt x="102" y="45"/>
                    <a:pt x="102" y="38"/>
                  </a:cubicBezTo>
                  <a:cubicBezTo>
                    <a:pt x="102" y="33"/>
                    <a:pt x="103" y="25"/>
                    <a:pt x="101" y="20"/>
                  </a:cubicBezTo>
                  <a:cubicBezTo>
                    <a:pt x="97" y="5"/>
                    <a:pt x="86" y="0"/>
                    <a:pt x="73" y="0"/>
                  </a:cubicBezTo>
                  <a:cubicBezTo>
                    <a:pt x="61" y="0"/>
                    <a:pt x="50" y="5"/>
                    <a:pt x="45" y="20"/>
                  </a:cubicBezTo>
                  <a:cubicBezTo>
                    <a:pt x="44" y="25"/>
                    <a:pt x="45" y="33"/>
                    <a:pt x="45" y="38"/>
                  </a:cubicBezTo>
                  <a:cubicBezTo>
                    <a:pt x="45" y="45"/>
                    <a:pt x="45" y="50"/>
                    <a:pt x="47" y="56"/>
                  </a:cubicBezTo>
                  <a:cubicBezTo>
                    <a:pt x="51" y="66"/>
                    <a:pt x="55" y="74"/>
                    <a:pt x="60" y="80"/>
                  </a:cubicBezTo>
                  <a:cubicBezTo>
                    <a:pt x="40" y="83"/>
                    <a:pt x="27" y="93"/>
                    <a:pt x="18" y="97"/>
                  </a:cubicBezTo>
                  <a:cubicBezTo>
                    <a:pt x="0" y="105"/>
                    <a:pt x="0" y="114"/>
                    <a:pt x="0" y="114"/>
                  </a:cubicBezTo>
                  <a:cubicBezTo>
                    <a:pt x="0" y="130"/>
                    <a:pt x="0" y="130"/>
                    <a:pt x="0" y="130"/>
                  </a:cubicBezTo>
                  <a:cubicBezTo>
                    <a:pt x="147" y="130"/>
                    <a:pt x="147" y="130"/>
                    <a:pt x="147" y="130"/>
                  </a:cubicBezTo>
                  <a:lnTo>
                    <a:pt x="147" y="11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2" name="稻壳儿春秋广告/盗版必究        原创来源：http://chn.docer.com/works?userid=199329941#!/work_time"/>
            <p:cNvSpPr>
              <a:spLocks noChangeArrowheads="1"/>
            </p:cNvSpPr>
            <p:nvPr/>
          </p:nvSpPr>
          <p:spPr bwMode="auto">
            <a:xfrm>
              <a:off x="3111501" y="5335588"/>
              <a:ext cx="36513" cy="7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3" name="稻壳儿春秋广告/盗版必究        原创来源：http://chn.docer.com/works?userid=199329941#!/work_time"/>
            <p:cNvSpPr>
              <a:spLocks noChangeArrowheads="1"/>
            </p:cNvSpPr>
            <p:nvPr/>
          </p:nvSpPr>
          <p:spPr bwMode="auto">
            <a:xfrm>
              <a:off x="3111501" y="5353051"/>
              <a:ext cx="22225" cy="7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4" name="稻壳儿春秋广告/盗版必究        原创来源：http://chn.docer.com/works?userid=199329941#!/work_time"/>
            <p:cNvSpPr>
              <a:spLocks noChangeArrowheads="1"/>
            </p:cNvSpPr>
            <p:nvPr/>
          </p:nvSpPr>
          <p:spPr bwMode="auto">
            <a:xfrm>
              <a:off x="3111501" y="5370513"/>
              <a:ext cx="31750" cy="63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sp>
        <p:nvSpPr>
          <p:cNvPr id="15" name="稻壳儿春秋广告/盗版必究        原创来源：http://chn.docer.com/works?userid=199329941#!/work_time"/>
          <p:cNvSpPr txBox="1"/>
          <p:nvPr/>
        </p:nvSpPr>
        <p:spPr>
          <a:xfrm>
            <a:off x="5040586" y="5242473"/>
            <a:ext cx="2150377" cy="738664"/>
          </a:xfrm>
          <a:prstGeom prst="rect">
            <a:avLst/>
          </a:prstGeom>
          <a:noFill/>
        </p:spPr>
        <p:txBody>
          <a:bodyPr wrap="square" rtlCol="0">
            <a:spAutoFit/>
          </a:bodyPr>
          <a:lstStyle/>
          <a:p>
            <a:pPr algn="ctr"/>
            <a:r>
              <a:rPr lang="en-US" altLang="zh-CN" sz="1050" dirty="0">
                <a:solidFill>
                  <a:schemeClr val="bg1">
                    <a:lumMod val="50000"/>
                  </a:schemeClr>
                </a:solidFill>
                <a:latin typeface="Century Gothic" panose="020B0502020202020204" pitchFamily="34" charset="0"/>
              </a:rPr>
              <a:t>The user can demonstrate on a projector or computer, or print the presentation and make it into a film</a:t>
            </a:r>
          </a:p>
        </p:txBody>
      </p:sp>
      <p:sp>
        <p:nvSpPr>
          <p:cNvPr id="16" name="稻壳儿春秋广告/盗版必究        原创来源：http://chn.docer.com/works?userid=199329941#!/work_time"/>
          <p:cNvSpPr txBox="1"/>
          <p:nvPr/>
        </p:nvSpPr>
        <p:spPr>
          <a:xfrm>
            <a:off x="5142186" y="4873013"/>
            <a:ext cx="1947177"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graphicFrame>
        <p:nvGraphicFramePr>
          <p:cNvPr id="17" name="稻壳儿春秋广告/盗版必究        原创来源：http://chn.docer.com/works?userid=199329941#!/work_time"/>
          <p:cNvGraphicFramePr/>
          <p:nvPr>
            <p:extLst>
              <p:ext uri="{D42A27DB-BD31-4B8C-83A1-F6EECF244321}">
                <p14:modId xmlns:p14="http://schemas.microsoft.com/office/powerpoint/2010/main" xmlns="" val="1777003840"/>
              </p:ext>
            </p:extLst>
          </p:nvPr>
        </p:nvGraphicFramePr>
        <p:xfrm>
          <a:off x="5001039" y="1781888"/>
          <a:ext cx="2159000" cy="2392040"/>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稻壳儿春秋广告/盗版必究        原创来源：http://chn.docer.com/works?userid=199329941#!/work_time"/>
          <p:cNvGrpSpPr/>
          <p:nvPr/>
        </p:nvGrpSpPr>
        <p:grpSpPr>
          <a:xfrm>
            <a:off x="9145879" y="4413248"/>
            <a:ext cx="447420" cy="338588"/>
            <a:chOff x="3357563" y="5657851"/>
            <a:chExt cx="176213" cy="133350"/>
          </a:xfrm>
          <a:solidFill>
            <a:srgbClr val="246056"/>
          </a:solidFill>
        </p:grpSpPr>
        <p:sp>
          <p:nvSpPr>
            <p:cNvPr id="19" name="稻壳儿春秋广告/盗版必究        原创来源：http://chn.docer.com/works?userid=199329941#!/work_time"/>
            <p:cNvSpPr>
              <a:spLocks noChangeArrowheads="1"/>
            </p:cNvSpPr>
            <p:nvPr/>
          </p:nvSpPr>
          <p:spPr bwMode="auto">
            <a:xfrm>
              <a:off x="3389313" y="5734051"/>
              <a:ext cx="142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0" name="稻壳儿春秋广告/盗版必究        原创来源：http://chn.docer.com/works?userid=199329941#!/work_time"/>
            <p:cNvSpPr>
              <a:spLocks noChangeArrowheads="1"/>
            </p:cNvSpPr>
            <p:nvPr/>
          </p:nvSpPr>
          <p:spPr bwMode="auto">
            <a:xfrm>
              <a:off x="3414713" y="5699126"/>
              <a:ext cx="14288" cy="650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1" name="稻壳儿春秋广告/盗版必究        原创来源：http://chn.docer.com/works?userid=199329941#!/work_time"/>
            <p:cNvSpPr>
              <a:spLocks noChangeArrowheads="1"/>
            </p:cNvSpPr>
            <p:nvPr/>
          </p:nvSpPr>
          <p:spPr bwMode="auto">
            <a:xfrm>
              <a:off x="3438526" y="5713413"/>
              <a:ext cx="14288" cy="508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2" name="稻壳儿春秋广告/盗版必究        原创来源：http://chn.docer.com/works?userid=199329941#!/work_time"/>
            <p:cNvSpPr>
              <a:spLocks noChangeArrowheads="1"/>
            </p:cNvSpPr>
            <p:nvPr/>
          </p:nvSpPr>
          <p:spPr bwMode="auto">
            <a:xfrm>
              <a:off x="3463926" y="5748338"/>
              <a:ext cx="14288" cy="158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3" name="稻壳儿春秋广告/盗版必究        原创来源：http://chn.docer.com/works?userid=199329941#!/work_time"/>
            <p:cNvSpPr>
              <a:spLocks noChangeArrowheads="1"/>
            </p:cNvSpPr>
            <p:nvPr/>
          </p:nvSpPr>
          <p:spPr bwMode="auto">
            <a:xfrm>
              <a:off x="3487738" y="5686426"/>
              <a:ext cx="15875" cy="777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4" name="稻壳儿春秋广告/盗版必究        原创来源：http://chn.docer.com/works?userid=199329941#!/work_time"/>
            <p:cNvSpPr>
              <a:spLocks noEditPoints="1"/>
            </p:cNvSpPr>
            <p:nvPr/>
          </p:nvSpPr>
          <p:spPr bwMode="auto">
            <a:xfrm>
              <a:off x="3357563" y="5657851"/>
              <a:ext cx="176213" cy="133350"/>
            </a:xfrm>
            <a:custGeom>
              <a:avLst/>
              <a:gdLst>
                <a:gd name="T0" fmla="*/ 0 w 111"/>
                <a:gd name="T1" fmla="*/ 0 h 84"/>
                <a:gd name="T2" fmla="*/ 0 w 111"/>
                <a:gd name="T3" fmla="*/ 84 h 84"/>
                <a:gd name="T4" fmla="*/ 111 w 111"/>
                <a:gd name="T5" fmla="*/ 84 h 84"/>
                <a:gd name="T6" fmla="*/ 111 w 111"/>
                <a:gd name="T7" fmla="*/ 0 h 84"/>
                <a:gd name="T8" fmla="*/ 0 w 111"/>
                <a:gd name="T9" fmla="*/ 0 h 84"/>
                <a:gd name="T10" fmla="*/ 102 w 111"/>
                <a:gd name="T11" fmla="*/ 74 h 84"/>
                <a:gd name="T12" fmla="*/ 10 w 111"/>
                <a:gd name="T13" fmla="*/ 74 h 84"/>
                <a:gd name="T14" fmla="*/ 10 w 111"/>
                <a:gd name="T15" fmla="*/ 10 h 84"/>
                <a:gd name="T16" fmla="*/ 102 w 111"/>
                <a:gd name="T17" fmla="*/ 10 h 84"/>
                <a:gd name="T18" fmla="*/ 102 w 111"/>
                <a:gd name="T19"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0" y="0"/>
                  </a:moveTo>
                  <a:lnTo>
                    <a:pt x="0" y="84"/>
                  </a:lnTo>
                  <a:lnTo>
                    <a:pt x="111" y="84"/>
                  </a:lnTo>
                  <a:lnTo>
                    <a:pt x="111" y="0"/>
                  </a:lnTo>
                  <a:lnTo>
                    <a:pt x="0" y="0"/>
                  </a:lnTo>
                  <a:close/>
                  <a:moveTo>
                    <a:pt x="102" y="74"/>
                  </a:moveTo>
                  <a:lnTo>
                    <a:pt x="10" y="74"/>
                  </a:lnTo>
                  <a:lnTo>
                    <a:pt x="10" y="10"/>
                  </a:lnTo>
                  <a:lnTo>
                    <a:pt x="102" y="10"/>
                  </a:lnTo>
                  <a:lnTo>
                    <a:pt x="102" y="7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sp>
        <p:nvSpPr>
          <p:cNvPr id="25" name="稻壳儿春秋广告/盗版必究        原创来源：http://chn.docer.com/works?userid=199329941#!/work_time"/>
          <p:cNvSpPr txBox="1"/>
          <p:nvPr/>
        </p:nvSpPr>
        <p:spPr>
          <a:xfrm>
            <a:off x="8294401" y="5242473"/>
            <a:ext cx="2150377" cy="738664"/>
          </a:xfrm>
          <a:prstGeom prst="rect">
            <a:avLst/>
          </a:prstGeom>
          <a:noFill/>
        </p:spPr>
        <p:txBody>
          <a:bodyPr wrap="square" rtlCol="0">
            <a:spAutoFit/>
          </a:bodyPr>
          <a:lstStyle/>
          <a:p>
            <a:pPr algn="ctr"/>
            <a:r>
              <a:rPr lang="en-US" altLang="zh-CN" sz="1050" dirty="0">
                <a:solidFill>
                  <a:schemeClr val="bg1">
                    <a:lumMod val="50000"/>
                  </a:schemeClr>
                </a:solidFill>
                <a:latin typeface="Century Gothic" panose="020B0502020202020204" pitchFamily="34" charset="0"/>
              </a:rPr>
              <a:t>The user can demonstrate on a projector or computer, or print the presentation and make it into a film</a:t>
            </a:r>
          </a:p>
        </p:txBody>
      </p:sp>
      <p:sp>
        <p:nvSpPr>
          <p:cNvPr id="26" name="稻壳儿春秋广告/盗版必究        原创来源：http://chn.docer.com/works?userid=199329941#!/work_time"/>
          <p:cNvSpPr txBox="1"/>
          <p:nvPr/>
        </p:nvSpPr>
        <p:spPr>
          <a:xfrm>
            <a:off x="8396001" y="4873013"/>
            <a:ext cx="1947177"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graphicFrame>
        <p:nvGraphicFramePr>
          <p:cNvPr id="27" name="稻壳儿春秋广告/盗版必究        原创来源：http://chn.docer.com/works?userid=199329941#!/work_time"/>
          <p:cNvGraphicFramePr/>
          <p:nvPr>
            <p:extLst>
              <p:ext uri="{D42A27DB-BD31-4B8C-83A1-F6EECF244321}">
                <p14:modId xmlns:p14="http://schemas.microsoft.com/office/powerpoint/2010/main" xmlns="" val="1030848819"/>
              </p:ext>
            </p:extLst>
          </p:nvPr>
        </p:nvGraphicFramePr>
        <p:xfrm>
          <a:off x="8290089" y="1781888"/>
          <a:ext cx="2159000" cy="239204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xmlns="" val="1717674802"/>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xmlns="" id="{B2F0DDCE-B5EA-438D-B2AC-DD992F1463DE}"/>
              </a:ext>
            </a:extLst>
          </p:cNvPr>
          <p:cNvSpPr txBox="1">
            <a:spLocks noChangeArrowheads="1"/>
          </p:cNvSpPr>
          <p:nvPr/>
        </p:nvSpPr>
        <p:spPr bwMode="auto">
          <a:xfrm>
            <a:off x="649513" y="2799811"/>
            <a:ext cx="8398949" cy="1015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r>
              <a:rPr lang="en-US" altLang="zh-CN" sz="6000" b="1" dirty="0">
                <a:solidFill>
                  <a:schemeClr val="bg1">
                    <a:lumMod val="95000"/>
                  </a:schemeClr>
                </a:solidFill>
                <a:latin typeface="Microsoft YaHei" charset="-122"/>
                <a:ea typeface="Microsoft YaHei" charset="-122"/>
                <a:cs typeface="Microsoft YaHei" charset="-122"/>
              </a:rPr>
              <a:t>THANK YOU</a:t>
            </a:r>
            <a:endParaRPr lang="zh-CN" altLang="en-US" sz="6000" b="1" dirty="0">
              <a:solidFill>
                <a:schemeClr val="bg1">
                  <a:lumMod val="95000"/>
                </a:schemeClr>
              </a:solidFill>
              <a:latin typeface="Microsoft YaHei" charset="-122"/>
              <a:ea typeface="Microsoft YaHei" charset="-122"/>
              <a:cs typeface="Microsoft YaHei" charset="-122"/>
            </a:endParaRPr>
          </a:p>
        </p:txBody>
      </p:sp>
      <p:sp>
        <p:nvSpPr>
          <p:cNvPr id="3" name="矩形 160">
            <a:extLst>
              <a:ext uri="{FF2B5EF4-FFF2-40B4-BE49-F238E27FC236}">
                <a16:creationId xmlns:a16="http://schemas.microsoft.com/office/drawing/2014/main" xmlns="" id="{D0CCC9CB-E596-4B01-AA10-906ECEE3E000}"/>
              </a:ext>
            </a:extLst>
          </p:cNvPr>
          <p:cNvSpPr>
            <a:spLocks noChangeArrowheads="1"/>
          </p:cNvSpPr>
          <p:nvPr/>
        </p:nvSpPr>
        <p:spPr bwMode="auto">
          <a:xfrm>
            <a:off x="724222" y="1974515"/>
            <a:ext cx="7871138"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en-US" altLang="zh-CN" sz="4400" i="1" spc="600" dirty="0">
                <a:solidFill>
                  <a:srgbClr val="F2F2F2"/>
                </a:solidFill>
                <a:latin typeface="Arial" charset="0"/>
                <a:ea typeface="Arial" charset="0"/>
                <a:cs typeface="Arial" charset="0"/>
                <a:sym typeface="Angsana New" pitchFamily="18" charset="-34"/>
              </a:rPr>
              <a:t>MARKETING REPORT</a:t>
            </a:r>
          </a:p>
        </p:txBody>
      </p:sp>
      <p:sp>
        <p:nvSpPr>
          <p:cNvPr id="4" name="矩形 24">
            <a:extLst>
              <a:ext uri="{FF2B5EF4-FFF2-40B4-BE49-F238E27FC236}">
                <a16:creationId xmlns:a16="http://schemas.microsoft.com/office/drawing/2014/main" xmlns="" id="{D5D5CB61-E114-4452-A5AC-F20ADD7637CF}"/>
              </a:ext>
            </a:extLst>
          </p:cNvPr>
          <p:cNvSpPr>
            <a:spLocks noChangeArrowheads="1"/>
          </p:cNvSpPr>
          <p:nvPr/>
        </p:nvSpPr>
        <p:spPr bwMode="auto">
          <a:xfrm>
            <a:off x="739212" y="3815474"/>
            <a:ext cx="664913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Your life can be enhanced, and your happiness enriched, </a:t>
            </a:r>
          </a:p>
          <a:p>
            <a:pPr eaLnBrk="1" hangingPunct="1"/>
            <a:r>
              <a:rPr 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rPr>
              <a:t>when you choose to change your perspective. </a:t>
            </a:r>
            <a:endParaRPr lang="zh-CN" altLang="en-US" sz="1600" i="1" dirty="0">
              <a:solidFill>
                <a:schemeClr val="bg1"/>
              </a:solidFill>
              <a:effectLst>
                <a:outerShdw blurRad="38100" dist="38100" dir="2700000" algn="tl">
                  <a:srgbClr val="000000">
                    <a:alpha val="43137"/>
                  </a:srgbClr>
                </a:outerShdw>
              </a:effectLst>
              <a:latin typeface="Arial" charset="0"/>
              <a:ea typeface="Arial" charset="0"/>
              <a:cs typeface="Arial" charset="0"/>
            </a:endParaRPr>
          </a:p>
        </p:txBody>
      </p:sp>
      <p:grpSp>
        <p:nvGrpSpPr>
          <p:cNvPr id="5" name="组 4"/>
          <p:cNvGrpSpPr/>
          <p:nvPr/>
        </p:nvGrpSpPr>
        <p:grpSpPr>
          <a:xfrm>
            <a:off x="853840" y="4575682"/>
            <a:ext cx="2623278" cy="492443"/>
            <a:chOff x="853840" y="4575682"/>
            <a:chExt cx="2623278" cy="492443"/>
          </a:xfrm>
        </p:grpSpPr>
        <p:sp>
          <p:nvSpPr>
            <p:cNvPr id="6" name="矩形 5">
              <a:extLst>
                <a:ext uri="{FF2B5EF4-FFF2-40B4-BE49-F238E27FC236}">
                  <a16:creationId xmlns:a16="http://schemas.microsoft.com/office/drawing/2014/main" xmlns="" id="{96BBF9DA-D98E-4C13-BCDA-E7EE8236AB8F}"/>
                </a:ext>
              </a:extLst>
            </p:cNvPr>
            <p:cNvSpPr/>
            <p:nvPr/>
          </p:nvSpPr>
          <p:spPr>
            <a:xfrm>
              <a:off x="853840" y="4616371"/>
              <a:ext cx="2158583" cy="451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xmlns="" id="{DBE1721C-7616-4604-98D2-04007F84B801}"/>
                </a:ext>
              </a:extLst>
            </p:cNvPr>
            <p:cNvSpPr txBox="1">
              <a:spLocks noChangeArrowheads="1"/>
            </p:cNvSpPr>
            <p:nvPr/>
          </p:nvSpPr>
          <p:spPr bwMode="auto">
            <a:xfrm>
              <a:off x="853840" y="4575682"/>
              <a:ext cx="2623278" cy="49244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30000"/>
                </a:lnSpc>
              </a:pPr>
              <a:r>
                <a:rPr lang="zh-CN" altLang="en-US" sz="2000" kern="2000" dirty="0">
                  <a:solidFill>
                    <a:srgbClr val="246056"/>
                  </a:solidFill>
                  <a:latin typeface="Microsoft YaHei Light" charset="-122"/>
                  <a:ea typeface="Microsoft YaHei Light" charset="-122"/>
                  <a:cs typeface="Microsoft YaHei Light" charset="-122"/>
                  <a:sym typeface="Arial" panose="020B0604020202020204" pitchFamily="34" charset="0"/>
                </a:rPr>
                <a:t>汇报人：包图网</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478043" y="2553325"/>
            <a:ext cx="4304675" cy="4304675"/>
          </a:xfrm>
          <a:prstGeom prst="rect">
            <a:avLst/>
          </a:prstGeom>
        </p:spPr>
      </p:pic>
    </p:spTree>
    <p:extLst>
      <p:ext uri="{BB962C8B-B14F-4D97-AF65-F5344CB8AC3E}">
        <p14:creationId xmlns:p14="http://schemas.microsoft.com/office/powerpoint/2010/main" xmlns="" val="438797530"/>
      </p:ext>
    </p:extLst>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6" y="1241950"/>
            <a:ext cx="9024281" cy="2954655"/>
          </a:xfrm>
          <a:prstGeom prst="rect">
            <a:avLst/>
          </a:prstGeom>
          <a:noFill/>
        </p:spPr>
        <p:txBody>
          <a:bodyPr wrap="square" rtlCol="0">
            <a:spAutoFit/>
          </a:bodyPr>
          <a:lstStyle/>
          <a:p>
            <a:pPr algn="ctr">
              <a:lnSpc>
                <a:spcPct val="150000"/>
              </a:lnSpc>
            </a:pPr>
            <a:r>
              <a:rPr lang="zh-CN" altLang="en-US" sz="2800" b="1" dirty="0">
                <a:solidFill>
                  <a:srgbClr val="246056"/>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sz="1200" dirty="0">
              <a:solidFill>
                <a:srgbClr val="246056"/>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rgbClr val="246056"/>
                </a:solidFill>
                <a:latin typeface="微软雅黑" panose="020B0503020204020204" pitchFamily="34" charset="-122"/>
                <a:ea typeface="微软雅黑" panose="020B0503020204020204" pitchFamily="34" charset="-122"/>
              </a:rPr>
              <a:t>感谢您下载包图网平台上提供的</a:t>
            </a:r>
            <a:r>
              <a:rPr lang="en-US" altLang="zh-CN" sz="1200" dirty="0">
                <a:solidFill>
                  <a:srgbClr val="246056"/>
                </a:solidFill>
                <a:latin typeface="微软雅黑" panose="020B0503020204020204" pitchFamily="34" charset="-122"/>
                <a:ea typeface="微软雅黑" panose="020B0503020204020204" pitchFamily="34" charset="-122"/>
              </a:rPr>
              <a:t>PPT</a:t>
            </a:r>
            <a:r>
              <a:rPr lang="zh-CN" altLang="en-US" sz="1200" dirty="0">
                <a:solidFill>
                  <a:srgbClr val="246056"/>
                </a:solidFill>
                <a:latin typeface="微软雅黑" panose="020B0503020204020204" pitchFamily="34" charset="-122"/>
                <a:ea typeface="微软雅黑" panose="020B0503020204020204" pitchFamily="34" charset="-122"/>
              </a:rPr>
              <a:t>作品，为了您和包图网以及原创作者的利益，请勿复制、传播、销售，否则将承担法律责任！包图网将对作品进行维权，按照传播下载次数进行十倍的索取赔偿！</a:t>
            </a:r>
            <a:endParaRPr lang="en-US" altLang="zh-CN" sz="1200" dirty="0">
              <a:solidFill>
                <a:srgbClr val="246056"/>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rgbClr val="246056"/>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rgbClr val="246056"/>
                </a:solidFill>
                <a:latin typeface="微软雅黑" panose="020B0503020204020204" pitchFamily="34" charset="-122"/>
                <a:ea typeface="微软雅黑" panose="020B0503020204020204" pitchFamily="34" charset="-122"/>
              </a:rPr>
              <a:t>1.</a:t>
            </a:r>
            <a:r>
              <a:rPr lang="zh-CN" altLang="en-US" sz="1200" dirty="0">
                <a:solidFill>
                  <a:srgbClr val="246056"/>
                </a:solidFill>
                <a:latin typeface="微软雅黑" panose="020B0503020204020204" pitchFamily="34" charset="-122"/>
                <a:ea typeface="微软雅黑" panose="020B0503020204020204" pitchFamily="34" charset="-122"/>
              </a:rPr>
              <a:t>在包图网出售的</a:t>
            </a:r>
            <a:r>
              <a:rPr lang="en-US" altLang="zh-CN" sz="1200" dirty="0">
                <a:solidFill>
                  <a:srgbClr val="246056"/>
                </a:solidFill>
                <a:latin typeface="微软雅黑" panose="020B0503020204020204" pitchFamily="34" charset="-122"/>
                <a:ea typeface="微软雅黑" panose="020B0503020204020204" pitchFamily="34" charset="-122"/>
              </a:rPr>
              <a:t>PPT</a:t>
            </a:r>
            <a:r>
              <a:rPr lang="zh-CN" altLang="en-US" sz="1200" dirty="0">
                <a:solidFill>
                  <a:srgbClr val="246056"/>
                </a:solidFill>
                <a:latin typeface="微软雅黑" panose="020B0503020204020204" pitchFamily="34" charset="-122"/>
                <a:ea typeface="微软雅黑" panose="020B0503020204020204" pitchFamily="34" charset="-122"/>
              </a:rPr>
              <a:t>模板是免版税类（</a:t>
            </a:r>
            <a:r>
              <a:rPr lang="en-US" altLang="zh-CN" sz="1200" dirty="0">
                <a:solidFill>
                  <a:srgbClr val="246056"/>
                </a:solidFill>
                <a:latin typeface="微软雅黑" panose="020B0503020204020204" pitchFamily="34" charset="-122"/>
                <a:ea typeface="微软雅黑" panose="020B0503020204020204" pitchFamily="34" charset="-122"/>
              </a:rPr>
              <a:t>RF</a:t>
            </a:r>
            <a:r>
              <a:rPr lang="zh-CN" altLang="en-US" sz="1200" dirty="0">
                <a:solidFill>
                  <a:srgbClr val="246056"/>
                </a:solidFill>
                <a:latin typeface="微软雅黑" panose="020B0503020204020204" pitchFamily="34" charset="-122"/>
                <a:ea typeface="微软雅黑" panose="020B0503020204020204" pitchFamily="34" charset="-122"/>
              </a:rPr>
              <a:t>：</a:t>
            </a:r>
            <a:r>
              <a:rPr lang="en-US" altLang="zh-CN" sz="1200" dirty="0">
                <a:solidFill>
                  <a:srgbClr val="246056"/>
                </a:solidFill>
                <a:latin typeface="微软雅黑" panose="020B0503020204020204" pitchFamily="34" charset="-122"/>
                <a:ea typeface="微软雅黑" panose="020B0503020204020204" pitchFamily="34" charset="-122"/>
              </a:rPr>
              <a:t>Royalty-Free</a:t>
            </a:r>
            <a:r>
              <a:rPr lang="zh-CN" altLang="en-US" sz="1200" dirty="0">
                <a:solidFill>
                  <a:srgbClr val="246056"/>
                </a:solidFill>
                <a:latin typeface="微软雅黑" panose="020B0503020204020204" pitchFamily="34" charset="-122"/>
                <a:ea typeface="微软雅黑" panose="020B0503020204020204" pitchFamily="34" charset="-122"/>
              </a:rPr>
              <a:t>）正版受</a:t>
            </a:r>
            <a:r>
              <a:rPr lang="en-US" altLang="zh-CN" sz="1200" dirty="0">
                <a:solidFill>
                  <a:srgbClr val="246056"/>
                </a:solidFill>
                <a:latin typeface="微软雅黑" panose="020B0503020204020204" pitchFamily="34" charset="-122"/>
                <a:ea typeface="微软雅黑" panose="020B0503020204020204" pitchFamily="34" charset="-122"/>
              </a:rPr>
              <a:t>《</a:t>
            </a:r>
            <a:r>
              <a:rPr lang="zh-CN" altLang="en-US" sz="1200" dirty="0">
                <a:solidFill>
                  <a:srgbClr val="246056"/>
                </a:solidFill>
                <a:latin typeface="微软雅黑" panose="020B0503020204020204" pitchFamily="34" charset="-122"/>
                <a:ea typeface="微软雅黑" panose="020B0503020204020204" pitchFamily="34" charset="-122"/>
              </a:rPr>
              <a:t>中国人民共和国著作法</a:t>
            </a:r>
            <a:r>
              <a:rPr lang="en-US" altLang="zh-CN" sz="1200" dirty="0">
                <a:solidFill>
                  <a:srgbClr val="246056"/>
                </a:solidFill>
                <a:latin typeface="微软雅黑" panose="020B0503020204020204" pitchFamily="34" charset="-122"/>
                <a:ea typeface="微软雅黑" panose="020B0503020204020204" pitchFamily="34" charset="-122"/>
              </a:rPr>
              <a:t>》</a:t>
            </a:r>
            <a:r>
              <a:rPr lang="zh-CN" altLang="en-US" sz="1200" dirty="0">
                <a:solidFill>
                  <a:srgbClr val="246056"/>
                </a:solidFill>
                <a:latin typeface="微软雅黑" panose="020B0503020204020204" pitchFamily="34" charset="-122"/>
                <a:ea typeface="微软雅黑" panose="020B0503020204020204" pitchFamily="34" charset="-122"/>
              </a:rPr>
              <a:t>和</a:t>
            </a:r>
            <a:r>
              <a:rPr lang="en-US" altLang="zh-CN" sz="1200" dirty="0">
                <a:solidFill>
                  <a:srgbClr val="246056"/>
                </a:solidFill>
                <a:latin typeface="微软雅黑" panose="020B0503020204020204" pitchFamily="34" charset="-122"/>
                <a:ea typeface="微软雅黑" panose="020B0503020204020204" pitchFamily="34" charset="-122"/>
              </a:rPr>
              <a:t>《</a:t>
            </a:r>
            <a:r>
              <a:rPr lang="zh-CN" altLang="en-US" sz="1200" dirty="0">
                <a:solidFill>
                  <a:srgbClr val="246056"/>
                </a:solidFill>
                <a:latin typeface="微软雅黑" panose="020B0503020204020204" pitchFamily="34" charset="-122"/>
                <a:ea typeface="微软雅黑" panose="020B0503020204020204" pitchFamily="34" charset="-122"/>
              </a:rPr>
              <a:t>世界版权公约</a:t>
            </a:r>
            <a:r>
              <a:rPr lang="en-US" altLang="zh-CN" sz="1200" dirty="0">
                <a:solidFill>
                  <a:srgbClr val="246056"/>
                </a:solidFill>
                <a:latin typeface="微软雅黑" panose="020B0503020204020204" pitchFamily="34" charset="-122"/>
                <a:ea typeface="微软雅黑" panose="020B0503020204020204" pitchFamily="34" charset="-122"/>
              </a:rPr>
              <a:t>》</a:t>
            </a:r>
            <a:r>
              <a:rPr lang="zh-CN" altLang="en-US" sz="1200" dirty="0">
                <a:solidFill>
                  <a:srgbClr val="246056"/>
                </a:solidFill>
                <a:latin typeface="微软雅黑" panose="020B0503020204020204" pitchFamily="34" charset="-122"/>
                <a:ea typeface="微软雅黑" panose="020B0503020204020204" pitchFamily="34" charset="-122"/>
              </a:rPr>
              <a:t>的保护，作品的所有权、版权和著作权归包图网所有，您下载的是</a:t>
            </a:r>
            <a:r>
              <a:rPr lang="en-US" altLang="zh-CN" sz="1200" dirty="0">
                <a:solidFill>
                  <a:srgbClr val="246056"/>
                </a:solidFill>
                <a:latin typeface="微软雅黑" panose="020B0503020204020204" pitchFamily="34" charset="-122"/>
                <a:ea typeface="微软雅黑" panose="020B0503020204020204" pitchFamily="34" charset="-122"/>
              </a:rPr>
              <a:t>PPT</a:t>
            </a:r>
            <a:r>
              <a:rPr lang="zh-CN" altLang="en-US" sz="1200" dirty="0">
                <a:solidFill>
                  <a:srgbClr val="246056"/>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1200" dirty="0">
                <a:solidFill>
                  <a:srgbClr val="246056"/>
                </a:solidFill>
                <a:latin typeface="微软雅黑" panose="020B0503020204020204" pitchFamily="34" charset="-122"/>
                <a:ea typeface="微软雅黑" panose="020B0503020204020204" pitchFamily="34" charset="-122"/>
              </a:rPr>
              <a:t>2.</a:t>
            </a:r>
            <a:r>
              <a:rPr lang="zh-CN" altLang="en-US" sz="1200" dirty="0">
                <a:solidFill>
                  <a:srgbClr val="246056"/>
                </a:solidFill>
                <a:latin typeface="微软雅黑" panose="020B0503020204020204" pitchFamily="34" charset="-122"/>
                <a:ea typeface="微软雅黑" panose="020B0503020204020204" pitchFamily="34" charset="-122"/>
              </a:rPr>
              <a:t>不得将包图网的</a:t>
            </a:r>
            <a:r>
              <a:rPr lang="en-US" altLang="zh-CN" sz="1200" dirty="0">
                <a:solidFill>
                  <a:srgbClr val="246056"/>
                </a:solidFill>
                <a:latin typeface="微软雅黑" panose="020B0503020204020204" pitchFamily="34" charset="-122"/>
                <a:ea typeface="微软雅黑" panose="020B0503020204020204" pitchFamily="34" charset="-122"/>
              </a:rPr>
              <a:t>PPT</a:t>
            </a:r>
            <a:r>
              <a:rPr lang="zh-CN" altLang="en-US" sz="1200" dirty="0">
                <a:solidFill>
                  <a:srgbClr val="246056"/>
                </a:solidFill>
                <a:latin typeface="微软雅黑" panose="020B0503020204020204" pitchFamily="34" charset="-122"/>
                <a:ea typeface="微软雅黑" panose="020B0503020204020204" pitchFamily="34" charset="-122"/>
              </a:rPr>
              <a:t>模板、</a:t>
            </a:r>
            <a:r>
              <a:rPr lang="en-US" altLang="zh-CN" sz="1200" dirty="0">
                <a:solidFill>
                  <a:srgbClr val="246056"/>
                </a:solidFill>
                <a:latin typeface="微软雅黑" panose="020B0503020204020204" pitchFamily="34" charset="-122"/>
                <a:ea typeface="微软雅黑" panose="020B0503020204020204" pitchFamily="34" charset="-122"/>
              </a:rPr>
              <a:t>PPT</a:t>
            </a:r>
            <a:r>
              <a:rPr lang="zh-CN" altLang="en-US" sz="1200" dirty="0">
                <a:solidFill>
                  <a:srgbClr val="246056"/>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
        <p:nvSpPr>
          <p:cNvPr id="9" name="文本框 8"/>
          <p:cNvSpPr txBox="1"/>
          <p:nvPr/>
        </p:nvSpPr>
        <p:spPr>
          <a:xfrm>
            <a:off x="1652956" y="5056983"/>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rgbClr val="246056"/>
                </a:solidFill>
              </a:rPr>
              <a:t>更多精品</a:t>
            </a:r>
            <a:r>
              <a:rPr lang="en-US" altLang="zh-CN" b="1" dirty="0">
                <a:solidFill>
                  <a:srgbClr val="246056"/>
                </a:solidFill>
              </a:rPr>
              <a:t>PPT</a:t>
            </a:r>
            <a:r>
              <a:rPr lang="zh-CN" altLang="en-US" b="1" dirty="0">
                <a:solidFill>
                  <a:srgbClr val="246056"/>
                </a:solidFill>
              </a:rPr>
              <a:t>模板：</a:t>
            </a:r>
            <a:r>
              <a:rPr lang="en-US" altLang="zh-CN" b="1" dirty="0">
                <a:solidFill>
                  <a:srgbClr val="246056"/>
                </a:solidFill>
                <a:hlinkClick r:id="rId2"/>
              </a:rPr>
              <a:t>http://ibaotu.com/ppt/</a:t>
            </a:r>
            <a:endParaRPr lang="zh-CN" altLang="en-US" b="1" dirty="0">
              <a:solidFill>
                <a:srgbClr val="246056"/>
              </a:solidFill>
            </a:endParaRPr>
          </a:p>
        </p:txBody>
      </p:sp>
      <p:grpSp>
        <p:nvGrpSpPr>
          <p:cNvPr id="12" name="组合 11"/>
          <p:cNvGrpSpPr/>
          <p:nvPr/>
        </p:nvGrpSpPr>
        <p:grpSpPr>
          <a:xfrm>
            <a:off x="9313099" y="5056984"/>
            <a:ext cx="1364140" cy="369332"/>
            <a:chOff x="8158550" y="5010841"/>
            <a:chExt cx="1364139" cy="369331"/>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solidFill>
                  <a:srgbClr val="246056"/>
                </a:solidFill>
                <a:highlight>
                  <a:srgbClr val="FFFF00"/>
                </a:highlight>
              </a:endParaRPr>
            </a:p>
          </p:txBody>
        </p:sp>
        <p:sp>
          <p:nvSpPr>
            <p:cNvPr id="6" name="文本框 5"/>
            <p:cNvSpPr txBox="1"/>
            <p:nvPr/>
          </p:nvSpPr>
          <p:spPr>
            <a:xfrm>
              <a:off x="8278620" y="5010841"/>
              <a:ext cx="1244069" cy="369331"/>
            </a:xfrm>
            <a:prstGeom prst="rect">
              <a:avLst/>
            </a:prstGeom>
            <a:noFill/>
          </p:spPr>
          <p:txBody>
            <a:bodyPr wrap="square" rtlCol="0">
              <a:spAutoFit/>
            </a:bodyPr>
            <a:lstStyle/>
            <a:p>
              <a:r>
                <a:rPr lang="zh-CN" altLang="en-US" b="1" dirty="0">
                  <a:solidFill>
                    <a:srgbClr val="246056"/>
                  </a:solidFill>
                  <a:latin typeface="微软雅黑" panose="020B0503020204020204" pitchFamily="34" charset="-122"/>
                  <a:ea typeface="微软雅黑" panose="020B0503020204020204" pitchFamily="34" charset="-122"/>
                  <a:hlinkClick r:id="rId2"/>
                </a:rPr>
                <a:t>点击进入</a:t>
              </a:r>
              <a:endParaRPr lang="zh-CN" altLang="en-US" b="1" dirty="0">
                <a:solidFill>
                  <a:srgbClr val="24605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6" y="1250742"/>
            <a:ext cx="9024281" cy="3970318"/>
          </a:xfrm>
          <a:prstGeom prst="rect">
            <a:avLst/>
          </a:prstGeom>
          <a:noFill/>
        </p:spPr>
        <p:txBody>
          <a:bodyPr wrap="square" rtlCol="0">
            <a:spAutoFit/>
          </a:bodyPr>
          <a:lstStyle/>
          <a:p>
            <a:pPr algn="ct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静态方法和属性（</a:t>
            </a:r>
            <a:r>
              <a:rPr lang="en-US" altLang="zh-CN" sz="2800" b="1" dirty="0" smtClean="0">
                <a:solidFill>
                  <a:srgbClr val="FF0000"/>
                </a:solidFill>
                <a:latin typeface="微软雅黑" panose="020B0503020204020204" pitchFamily="34" charset="-122"/>
                <a:ea typeface="微软雅黑" panose="020B0503020204020204" pitchFamily="34" charset="-122"/>
              </a:rPr>
              <a:t>static</a:t>
            </a:r>
            <a:r>
              <a:rPr lang="zh-CN" altLang="en-US" sz="2800" b="1" dirty="0" smtClean="0">
                <a:solidFill>
                  <a:srgbClr val="246056"/>
                </a:solidFill>
                <a:latin typeface="微软雅黑" panose="020B0503020204020204" pitchFamily="34" charset="-122"/>
                <a:ea typeface="微软雅黑" panose="020B0503020204020204" pitchFamily="34" charset="-122"/>
              </a:rPr>
              <a:t>）</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000" b="1" dirty="0" smtClean="0">
                <a:solidFill>
                  <a:srgbClr val="246056"/>
                </a:solidFill>
                <a:latin typeface="微软雅黑" panose="020B0503020204020204" pitchFamily="34" charset="-122"/>
                <a:ea typeface="微软雅黑" panose="020B0503020204020204" pitchFamily="34" charset="-122"/>
              </a:rPr>
              <a:t>1</a:t>
            </a:r>
            <a:r>
              <a:rPr lang="zh-CN" altLang="en-US" sz="2000" b="1" dirty="0" smtClean="0">
                <a:solidFill>
                  <a:srgbClr val="246056"/>
                </a:solidFill>
                <a:latin typeface="微软雅黑" panose="020B0503020204020204" pitchFamily="34" charset="-122"/>
                <a:ea typeface="微软雅黑" panose="020B0503020204020204" pitchFamily="34" charset="-122"/>
              </a:rPr>
              <a:t>、可以访问类的方法和属性，而不是对象的方法和属性。这种方法和属性是静态的，必须使用关键字</a:t>
            </a:r>
            <a:r>
              <a:rPr lang="en-US" altLang="zh-CN" sz="2000" b="1" dirty="0" smtClean="0">
                <a:solidFill>
                  <a:srgbClr val="FF0000"/>
                </a:solidFill>
                <a:latin typeface="微软雅黑" panose="020B0503020204020204" pitchFamily="34" charset="-122"/>
                <a:ea typeface="微软雅黑" panose="020B0503020204020204" pitchFamily="34" charset="-122"/>
              </a:rPr>
              <a:t>static</a:t>
            </a:r>
            <a:r>
              <a:rPr lang="zh-CN" altLang="en-US" sz="2000" b="1" dirty="0" smtClean="0">
                <a:solidFill>
                  <a:srgbClr val="246056"/>
                </a:solidFill>
                <a:latin typeface="微软雅黑" panose="020B0503020204020204" pitchFamily="34" charset="-122"/>
                <a:ea typeface="微软雅黑" panose="020B0503020204020204" pitchFamily="34" charset="-122"/>
              </a:rPr>
              <a:t>声明。</a:t>
            </a:r>
            <a:endParaRPr lang="en-US" altLang="zh-CN" sz="20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0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2000" b="1" i="1" dirty="0" smtClean="0">
                <a:solidFill>
                  <a:srgbClr val="246056"/>
                </a:solidFill>
                <a:latin typeface="微软雅黑" panose="020B0503020204020204" pitchFamily="34" charset="-122"/>
                <a:ea typeface="微软雅黑" panose="020B0503020204020204" pitchFamily="34" charset="-122"/>
              </a:rPr>
              <a:t>注意书写顺序的规范</a:t>
            </a:r>
            <a:endParaRPr lang="en-US" altLang="zh-CN" sz="2000" b="1" i="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000" b="1" i="1" dirty="0" smtClean="0">
                <a:solidFill>
                  <a:srgbClr val="246056"/>
                </a:solidFill>
                <a:latin typeface="微软雅黑" panose="020B0503020204020204" pitchFamily="34" charset="-122"/>
                <a:ea typeface="微软雅黑" panose="020B0503020204020204" pitchFamily="34" charset="-122"/>
              </a:rPr>
              <a:t>	static</a:t>
            </a:r>
            <a:r>
              <a:rPr lang="zh-CN" altLang="en-US" sz="2000" b="1" i="1" dirty="0" smtClean="0">
                <a:solidFill>
                  <a:srgbClr val="246056"/>
                </a:solidFill>
                <a:latin typeface="微软雅黑" panose="020B0503020204020204" pitchFamily="34" charset="-122"/>
                <a:ea typeface="微软雅黑" panose="020B0503020204020204" pitchFamily="34" charset="-122"/>
              </a:rPr>
              <a:t>在前，访问权限修饰符在后</a:t>
            </a:r>
            <a:endParaRPr lang="en-US" altLang="zh-CN" sz="2000" b="1" i="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rgbClr val="246056"/>
              </a:solidFill>
              <a:latin typeface="微软雅黑" panose="020B0503020204020204" pitchFamily="34" charset="-122"/>
              <a:ea typeface="微软雅黑" panose="020B0503020204020204" pitchFamily="34" charset="-122"/>
            </a:endParaRPr>
          </a:p>
        </p:txBody>
      </p:sp>
      <p:pic>
        <p:nvPicPr>
          <p:cNvPr id="3" name="图片 2" descr="15.png"/>
          <p:cNvPicPr>
            <a:picLocks noChangeAspect="1"/>
          </p:cNvPicPr>
          <p:nvPr/>
        </p:nvPicPr>
        <p:blipFill>
          <a:blip r:embed="rId2" cstate="print"/>
          <a:stretch>
            <a:fillRect/>
          </a:stretch>
        </p:blipFill>
        <p:spPr>
          <a:xfrm>
            <a:off x="6315065" y="2523392"/>
            <a:ext cx="5382377" cy="366639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6" y="1250742"/>
            <a:ext cx="9024281" cy="5816977"/>
          </a:xfrm>
          <a:prstGeom prst="rect">
            <a:avLst/>
          </a:prstGeom>
          <a:noFill/>
        </p:spPr>
        <p:txBody>
          <a:bodyPr wrap="square" rtlCol="0">
            <a:spAutoFit/>
          </a:bodyPr>
          <a:lstStyle/>
          <a:p>
            <a:pP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静态方法和属性（</a:t>
            </a:r>
            <a:r>
              <a:rPr lang="en-US" altLang="zh-CN" sz="2800" b="1" dirty="0" smtClean="0">
                <a:solidFill>
                  <a:srgbClr val="FF0000"/>
                </a:solidFill>
                <a:latin typeface="微软雅黑" panose="020B0503020204020204" pitchFamily="34" charset="-122"/>
                <a:ea typeface="微软雅黑" panose="020B0503020204020204" pitchFamily="34" charset="-122"/>
              </a:rPr>
              <a:t>static</a:t>
            </a:r>
            <a:r>
              <a:rPr lang="zh-CN" altLang="en-US" sz="2800" b="1" dirty="0" smtClean="0">
                <a:solidFill>
                  <a:srgbClr val="246056"/>
                </a:solidFill>
                <a:latin typeface="微软雅黑" panose="020B0503020204020204" pitchFamily="34" charset="-122"/>
                <a:ea typeface="微软雅黑" panose="020B0503020204020204" pitchFamily="34" charset="-122"/>
              </a:rPr>
              <a:t>）</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000" b="1" dirty="0" smtClean="0">
                <a:solidFill>
                  <a:srgbClr val="246056"/>
                </a:solidFill>
                <a:latin typeface="微软雅黑" panose="020B0503020204020204" pitchFamily="34" charset="-122"/>
                <a:ea typeface="微软雅黑" panose="020B0503020204020204" pitchFamily="34" charset="-122"/>
              </a:rPr>
              <a:t>2</a:t>
            </a:r>
            <a:r>
              <a:rPr lang="zh-CN" altLang="en-US" sz="2000" b="1" dirty="0" smtClean="0">
                <a:solidFill>
                  <a:srgbClr val="246056"/>
                </a:solidFill>
                <a:latin typeface="微软雅黑" panose="020B0503020204020204" pitchFamily="34" charset="-122"/>
                <a:ea typeface="微软雅黑" panose="020B0503020204020204" pitchFamily="34" charset="-122"/>
              </a:rPr>
              <a:t>、在类外部使用类名和</a:t>
            </a:r>
            <a:r>
              <a:rPr lang="en-US" altLang="zh-CN" sz="2000" b="1" dirty="0" smtClean="0">
                <a:solidFill>
                  <a:srgbClr val="246056"/>
                </a:solidFill>
                <a:latin typeface="微软雅黑" panose="020B0503020204020204" pitchFamily="34" charset="-122"/>
                <a:ea typeface="微软雅黑" panose="020B0503020204020204" pitchFamily="34" charset="-122"/>
              </a:rPr>
              <a:t>::</a:t>
            </a:r>
            <a:r>
              <a:rPr lang="zh-CN" altLang="en-US" sz="2000" b="1" dirty="0" smtClean="0">
                <a:solidFill>
                  <a:srgbClr val="246056"/>
                </a:solidFill>
                <a:latin typeface="微软雅黑" panose="020B0503020204020204" pitchFamily="34" charset="-122"/>
                <a:ea typeface="微软雅黑" panose="020B0503020204020204" pitchFamily="34" charset="-122"/>
              </a:rPr>
              <a:t>访问</a:t>
            </a:r>
            <a:r>
              <a:rPr lang="en-US" altLang="zh-CN" sz="2000" b="1" dirty="0" smtClean="0">
                <a:solidFill>
                  <a:srgbClr val="246056"/>
                </a:solidFill>
                <a:latin typeface="微软雅黑" panose="020B0503020204020204" pitchFamily="34" charset="-122"/>
                <a:ea typeface="微软雅黑" panose="020B0503020204020204" pitchFamily="34" charset="-122"/>
              </a:rPr>
              <a:t>,</a:t>
            </a:r>
          </a:p>
          <a:p>
            <a:pPr>
              <a:lnSpc>
                <a:spcPct val="150000"/>
              </a:lnSpc>
            </a:pPr>
            <a:r>
              <a:rPr lang="zh-CN" altLang="en-US" sz="2000" b="1" dirty="0" smtClean="0">
                <a:solidFill>
                  <a:srgbClr val="246056"/>
                </a:solidFill>
                <a:latin typeface="微软雅黑" panose="020B0503020204020204" pitchFamily="34" charset="-122"/>
                <a:ea typeface="微软雅黑" panose="020B0503020204020204" pitchFamily="34" charset="-122"/>
              </a:rPr>
              <a:t>不需要</a:t>
            </a:r>
            <a:r>
              <a:rPr lang="en-US" altLang="zh-CN" sz="2000" b="1" dirty="0" smtClean="0">
                <a:solidFill>
                  <a:srgbClr val="FF0000"/>
                </a:solidFill>
                <a:latin typeface="微软雅黑" panose="020B0503020204020204" pitchFamily="34" charset="-122"/>
                <a:ea typeface="微软雅黑" panose="020B0503020204020204" pitchFamily="34" charset="-122"/>
              </a:rPr>
              <a:t>new</a:t>
            </a:r>
          </a:p>
          <a:p>
            <a:pPr>
              <a:lnSpc>
                <a:spcPct val="150000"/>
              </a:lnSpc>
            </a:pPr>
            <a:endParaRPr lang="en-US" altLang="zh-CN" sz="20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2000" b="1" i="1" dirty="0" smtClean="0">
                <a:solidFill>
                  <a:srgbClr val="E26D55"/>
                </a:solidFill>
                <a:latin typeface="微软雅黑" panose="020B0503020204020204" pitchFamily="34" charset="-122"/>
                <a:ea typeface="微软雅黑" panose="020B0503020204020204" pitchFamily="34" charset="-122"/>
              </a:rPr>
              <a:t>注意：访问属性必须跟上</a:t>
            </a:r>
            <a:r>
              <a:rPr lang="en-US" altLang="zh-CN" sz="2000" b="1" i="1" dirty="0" smtClean="0">
                <a:solidFill>
                  <a:srgbClr val="E26D55"/>
                </a:solidFill>
                <a:latin typeface="微软雅黑" panose="020B0503020204020204" pitchFamily="34" charset="-122"/>
                <a:ea typeface="微软雅黑" panose="020B0503020204020204" pitchFamily="34" charset="-122"/>
              </a:rPr>
              <a:t>$</a:t>
            </a:r>
            <a:r>
              <a:rPr lang="zh-CN" altLang="en-US" sz="2000" b="1" i="1" dirty="0" smtClean="0">
                <a:solidFill>
                  <a:srgbClr val="E26D55"/>
                </a:solidFill>
                <a:latin typeface="微软雅黑" panose="020B0503020204020204" pitchFamily="34" charset="-122"/>
                <a:ea typeface="微软雅黑" panose="020B0503020204020204" pitchFamily="34" charset="-122"/>
              </a:rPr>
              <a:t>变量符号</a:t>
            </a:r>
            <a:endParaRPr lang="en-US" altLang="zh-CN" sz="2000" b="1" i="1" dirty="0" smtClean="0">
              <a:solidFill>
                <a:srgbClr val="E26D55"/>
              </a:solidFill>
              <a:latin typeface="微软雅黑" panose="020B0503020204020204" pitchFamily="34" charset="-122"/>
              <a:ea typeface="微软雅黑" panose="020B0503020204020204" pitchFamily="34" charset="-122"/>
            </a:endParaRPr>
          </a:p>
          <a:p>
            <a:pPr>
              <a:lnSpc>
                <a:spcPct val="150000"/>
              </a:lnSpc>
            </a:pPr>
            <a:endParaRPr lang="en-US" altLang="zh-CN" sz="2000" b="1" i="1" dirty="0" smtClean="0">
              <a:solidFill>
                <a:srgbClr val="E26D55"/>
              </a:solidFill>
              <a:latin typeface="微软雅黑" panose="020B0503020204020204" pitchFamily="34" charset="-122"/>
              <a:ea typeface="微软雅黑" panose="020B0503020204020204" pitchFamily="34" charset="-122"/>
            </a:endParaRPr>
          </a:p>
          <a:p>
            <a:pPr>
              <a:lnSpc>
                <a:spcPct val="150000"/>
              </a:lnSpc>
            </a:pPr>
            <a:r>
              <a:rPr lang="en-US" altLang="zh-CN" sz="2000" b="1" i="1" dirty="0" smtClean="0">
                <a:solidFill>
                  <a:srgbClr val="E26D55"/>
                </a:solidFill>
                <a:latin typeface="微软雅黑" panose="020B0503020204020204" pitchFamily="34" charset="-122"/>
                <a:ea typeface="微软雅黑" panose="020B0503020204020204" pitchFamily="34" charset="-122"/>
              </a:rPr>
              <a:t>TestStatic::$titile;</a:t>
            </a:r>
          </a:p>
          <a:p>
            <a:pPr>
              <a:lnSpc>
                <a:spcPct val="150000"/>
              </a:lnSpc>
            </a:pPr>
            <a:endParaRPr lang="en-US" altLang="zh-CN" sz="2000" b="1" i="1" dirty="0" smtClean="0">
              <a:solidFill>
                <a:srgbClr val="E26D55"/>
              </a:solidFill>
              <a:latin typeface="微软雅黑" panose="020B0503020204020204" pitchFamily="34" charset="-122"/>
              <a:ea typeface="微软雅黑" panose="020B0503020204020204" pitchFamily="34" charset="-122"/>
            </a:endParaRPr>
          </a:p>
          <a:p>
            <a:pPr>
              <a:lnSpc>
                <a:spcPct val="150000"/>
              </a:lnSpc>
            </a:pPr>
            <a:r>
              <a:rPr lang="en-US" altLang="zh-CN" sz="2000" b="1" i="1" dirty="0" smtClean="0">
                <a:solidFill>
                  <a:srgbClr val="E26D55"/>
                </a:solidFill>
                <a:latin typeface="微软雅黑" panose="020B0503020204020204" pitchFamily="34" charset="-122"/>
                <a:ea typeface="微软雅黑" panose="020B0503020204020204" pitchFamily="34" charset="-122"/>
              </a:rPr>
              <a:t>TestStatic:title; </a:t>
            </a:r>
          </a:p>
          <a:p>
            <a:pPr>
              <a:lnSpc>
                <a:spcPct val="150000"/>
              </a:lnSpc>
            </a:pPr>
            <a:r>
              <a:rPr lang="en-US" altLang="zh-CN" sz="1600" b="1" dirty="0" smtClean="0"/>
              <a:t>Fatal error</a:t>
            </a:r>
            <a:r>
              <a:rPr lang="en-US" altLang="zh-CN" sz="1600" dirty="0" smtClean="0"/>
              <a:t>: Uncaught Error: Undefined class constant</a:t>
            </a:r>
            <a:endParaRPr lang="en-US" altLang="zh-CN" sz="1600" b="1" i="1" dirty="0" smtClean="0">
              <a:solidFill>
                <a:srgbClr val="E26D55"/>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rgbClr val="246056"/>
              </a:solidFill>
              <a:latin typeface="微软雅黑" panose="020B0503020204020204" pitchFamily="34" charset="-122"/>
              <a:ea typeface="微软雅黑" panose="020B0503020204020204" pitchFamily="34" charset="-122"/>
            </a:endParaRPr>
          </a:p>
        </p:txBody>
      </p:sp>
      <p:pic>
        <p:nvPicPr>
          <p:cNvPr id="3" name="图片 2" descr="16.png"/>
          <p:cNvPicPr>
            <a:picLocks noChangeAspect="1"/>
          </p:cNvPicPr>
          <p:nvPr/>
        </p:nvPicPr>
        <p:blipFill>
          <a:blip r:embed="rId2" cstate="print"/>
          <a:stretch>
            <a:fillRect/>
          </a:stretch>
        </p:blipFill>
        <p:spPr>
          <a:xfrm>
            <a:off x="6365258" y="509953"/>
            <a:ext cx="5334745" cy="5811716"/>
          </a:xfrm>
          <a:prstGeom prst="rect">
            <a:avLst/>
          </a:prstGeom>
        </p:spPr>
      </p:pic>
      <p:pic>
        <p:nvPicPr>
          <p:cNvPr id="7" name="图片 6" descr="err.png"/>
          <p:cNvPicPr>
            <a:picLocks noChangeAspect="1"/>
          </p:cNvPicPr>
          <p:nvPr/>
        </p:nvPicPr>
        <p:blipFill>
          <a:blip r:embed="rId3" cstate="print"/>
          <a:stretch>
            <a:fillRect/>
          </a:stretch>
        </p:blipFill>
        <p:spPr>
          <a:xfrm>
            <a:off x="3834502" y="4464617"/>
            <a:ext cx="1269841" cy="1269841"/>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7" y="1250742"/>
            <a:ext cx="4633544" cy="4893647"/>
          </a:xfrm>
          <a:prstGeom prst="rect">
            <a:avLst/>
          </a:prstGeom>
          <a:noFill/>
        </p:spPr>
        <p:txBody>
          <a:bodyPr wrap="square" rtlCol="0">
            <a:spAutoFit/>
          </a:bodyPr>
          <a:lstStyle/>
          <a:p>
            <a:pP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静态方法和属性（</a:t>
            </a:r>
            <a:r>
              <a:rPr lang="en-US" altLang="zh-CN" sz="2800" b="1" dirty="0" smtClean="0">
                <a:solidFill>
                  <a:srgbClr val="FF0000"/>
                </a:solidFill>
                <a:latin typeface="微软雅黑" panose="020B0503020204020204" pitchFamily="34" charset="-122"/>
                <a:ea typeface="微软雅黑" panose="020B0503020204020204" pitchFamily="34" charset="-122"/>
              </a:rPr>
              <a:t>static</a:t>
            </a:r>
            <a:r>
              <a:rPr lang="zh-CN" altLang="en-US" sz="2800" b="1" dirty="0" smtClean="0">
                <a:solidFill>
                  <a:srgbClr val="246056"/>
                </a:solidFill>
                <a:latin typeface="微软雅黑" panose="020B0503020204020204" pitchFamily="34" charset="-122"/>
                <a:ea typeface="微软雅黑" panose="020B0503020204020204" pitchFamily="34" charset="-122"/>
              </a:rPr>
              <a:t>）</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000" b="1" dirty="0" smtClean="0">
                <a:solidFill>
                  <a:srgbClr val="246056"/>
                </a:solidFill>
                <a:latin typeface="微软雅黑" panose="020B0503020204020204" pitchFamily="34" charset="-122"/>
                <a:ea typeface="微软雅黑" panose="020B0503020204020204" pitchFamily="34" charset="-122"/>
              </a:rPr>
              <a:t>3</a:t>
            </a:r>
            <a:r>
              <a:rPr lang="zh-CN" altLang="en-US" sz="2000" b="1" dirty="0" smtClean="0">
                <a:solidFill>
                  <a:srgbClr val="246056"/>
                </a:solidFill>
                <a:latin typeface="微软雅黑" panose="020B0503020204020204" pitchFamily="34" charset="-122"/>
                <a:ea typeface="微软雅黑" panose="020B0503020204020204" pitchFamily="34" charset="-122"/>
              </a:rPr>
              <a:t>、静态方法是具有类作用域的函数，</a:t>
            </a:r>
            <a:endParaRPr lang="en-US" altLang="zh-CN" sz="20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2000" b="1" dirty="0" smtClean="0">
                <a:solidFill>
                  <a:srgbClr val="246056"/>
                </a:solidFill>
                <a:latin typeface="微软雅黑" panose="020B0503020204020204" pitchFamily="34" charset="-122"/>
                <a:ea typeface="微软雅黑" panose="020B0503020204020204" pitchFamily="34" charset="-122"/>
              </a:rPr>
              <a:t>在方法内部无法访问类中的普通属性。</a:t>
            </a:r>
            <a:endParaRPr lang="en-US" altLang="zh-CN" sz="20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2000" b="1" dirty="0" smtClean="0">
                <a:solidFill>
                  <a:srgbClr val="246056"/>
                </a:solidFill>
                <a:latin typeface="微软雅黑" panose="020B0503020204020204" pitchFamily="34" charset="-122"/>
                <a:ea typeface="微软雅黑" panose="020B0503020204020204" pitchFamily="34" charset="-122"/>
              </a:rPr>
              <a:t>方法内部不能使用</a:t>
            </a:r>
            <a:r>
              <a:rPr lang="en-US" altLang="zh-CN" sz="2000" b="1" dirty="0" smtClean="0">
                <a:solidFill>
                  <a:srgbClr val="246056"/>
                </a:solidFill>
                <a:latin typeface="微软雅黑" panose="020B0503020204020204" pitchFamily="34" charset="-122"/>
                <a:ea typeface="微软雅黑" panose="020B0503020204020204" pitchFamily="34" charset="-122"/>
              </a:rPr>
              <a:t>$this</a:t>
            </a:r>
          </a:p>
          <a:p>
            <a:pPr>
              <a:lnSpc>
                <a:spcPct val="150000"/>
              </a:lnSpc>
            </a:pPr>
            <a:endParaRPr lang="en-US" altLang="zh-CN" sz="20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0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000" b="1" dirty="0" smtClean="0"/>
              <a:t>Fatal error</a:t>
            </a:r>
            <a:r>
              <a:rPr lang="en-US" altLang="zh-CN" sz="2000" dirty="0" smtClean="0"/>
              <a:t>: Uncaught Error: Using $this when not in object context in </a:t>
            </a:r>
            <a:endParaRPr lang="en-US" altLang="zh-CN" sz="20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rgbClr val="246056"/>
              </a:solidFill>
              <a:latin typeface="微软雅黑" panose="020B0503020204020204" pitchFamily="34" charset="-122"/>
              <a:ea typeface="微软雅黑" panose="020B0503020204020204" pitchFamily="34" charset="-122"/>
            </a:endParaRPr>
          </a:p>
        </p:txBody>
      </p:sp>
      <p:pic>
        <p:nvPicPr>
          <p:cNvPr id="3" name="图片 2" descr="17.png"/>
          <p:cNvPicPr>
            <a:picLocks noChangeAspect="1"/>
          </p:cNvPicPr>
          <p:nvPr/>
        </p:nvPicPr>
        <p:blipFill>
          <a:blip r:embed="rId2" cstate="print"/>
          <a:stretch>
            <a:fillRect/>
          </a:stretch>
        </p:blipFill>
        <p:spPr>
          <a:xfrm>
            <a:off x="7149967" y="615460"/>
            <a:ext cx="4509401" cy="561828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6" y="1250742"/>
            <a:ext cx="4835767" cy="2954655"/>
          </a:xfrm>
          <a:prstGeom prst="rect">
            <a:avLst/>
          </a:prstGeom>
          <a:noFill/>
        </p:spPr>
        <p:txBody>
          <a:bodyPr wrap="square" rtlCol="0">
            <a:spAutoFit/>
          </a:bodyPr>
          <a:lstStyle/>
          <a:p>
            <a:pPr>
              <a:lnSpc>
                <a:spcPct val="150000"/>
              </a:lnSpc>
            </a:pPr>
            <a:r>
              <a:rPr lang="zh-CN" altLang="en-US" sz="2800" b="1" dirty="0" smtClean="0">
                <a:solidFill>
                  <a:srgbClr val="246056"/>
                </a:solidFill>
                <a:latin typeface="微软雅黑" panose="020B0503020204020204" pitchFamily="34" charset="-122"/>
                <a:ea typeface="微软雅黑" panose="020B0503020204020204" pitchFamily="34" charset="-122"/>
              </a:rPr>
              <a:t>静态方法和属性（</a:t>
            </a:r>
            <a:r>
              <a:rPr lang="en-US" altLang="zh-CN" sz="2800" b="1" dirty="0" smtClean="0">
                <a:solidFill>
                  <a:srgbClr val="FF0000"/>
                </a:solidFill>
                <a:latin typeface="微软雅黑" panose="020B0503020204020204" pitchFamily="34" charset="-122"/>
                <a:ea typeface="微软雅黑" panose="020B0503020204020204" pitchFamily="34" charset="-122"/>
              </a:rPr>
              <a:t>static</a:t>
            </a:r>
            <a:r>
              <a:rPr lang="zh-CN" altLang="en-US" sz="2800" b="1" dirty="0" smtClean="0">
                <a:solidFill>
                  <a:srgbClr val="246056"/>
                </a:solidFill>
                <a:latin typeface="微软雅黑" panose="020B0503020204020204" pitchFamily="34" charset="-122"/>
                <a:ea typeface="微软雅黑" panose="020B0503020204020204" pitchFamily="34" charset="-122"/>
              </a:rPr>
              <a:t>）</a:t>
            </a: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en-US" altLang="zh-CN" sz="2000" b="1" dirty="0" smtClean="0">
                <a:solidFill>
                  <a:srgbClr val="246056"/>
                </a:solidFill>
                <a:latin typeface="微软雅黑" panose="020B0503020204020204" pitchFamily="34" charset="-122"/>
                <a:ea typeface="微软雅黑" panose="020B0503020204020204" pitchFamily="34" charset="-122"/>
              </a:rPr>
              <a:t>4</a:t>
            </a:r>
            <a:r>
              <a:rPr lang="zh-CN" altLang="en-US" sz="2000" b="1" dirty="0" smtClean="0">
                <a:solidFill>
                  <a:srgbClr val="246056"/>
                </a:solidFill>
                <a:latin typeface="微软雅黑" panose="020B0503020204020204" pitchFamily="34" charset="-122"/>
                <a:ea typeface="微软雅黑" panose="020B0503020204020204" pitchFamily="34" charset="-122"/>
              </a:rPr>
              <a:t>、在类内部使用</a:t>
            </a:r>
            <a:r>
              <a:rPr lang="en-US" altLang="zh-CN" sz="2000" b="1" dirty="0" smtClean="0">
                <a:solidFill>
                  <a:srgbClr val="246056"/>
                </a:solidFill>
                <a:latin typeface="微软雅黑" panose="020B0503020204020204" pitchFamily="34" charset="-122"/>
                <a:ea typeface="微软雅黑" panose="020B0503020204020204" pitchFamily="34" charset="-122"/>
              </a:rPr>
              <a:t>self</a:t>
            </a:r>
            <a:r>
              <a:rPr lang="zh-CN" altLang="en-US" sz="2000" b="1" dirty="0" smtClean="0">
                <a:solidFill>
                  <a:srgbClr val="246056"/>
                </a:solidFill>
                <a:latin typeface="微软雅黑" panose="020B0503020204020204" pitchFamily="34" charset="-122"/>
                <a:ea typeface="微软雅黑" panose="020B0503020204020204" pitchFamily="34" charset="-122"/>
              </a:rPr>
              <a:t>关键字访问静态属性和方法</a:t>
            </a:r>
            <a:endParaRPr lang="en-US" altLang="zh-CN" sz="20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endParaRPr lang="en-US" altLang="zh-CN" sz="2800" b="1" dirty="0" smtClean="0">
              <a:solidFill>
                <a:srgbClr val="246056"/>
              </a:solidFill>
              <a:latin typeface="微软雅黑" panose="020B0503020204020204" pitchFamily="34" charset="-122"/>
              <a:ea typeface="微软雅黑" panose="020B0503020204020204" pitchFamily="34" charset="-122"/>
            </a:endParaRPr>
          </a:p>
          <a:p>
            <a:pPr>
              <a:lnSpc>
                <a:spcPct val="150000"/>
              </a:lnSpc>
            </a:pPr>
            <a:r>
              <a:rPr lang="zh-CN" altLang="en-US" sz="1600" b="1" i="1" dirty="0" smtClean="0">
                <a:solidFill>
                  <a:srgbClr val="246056"/>
                </a:solidFill>
                <a:latin typeface="微软雅黑" panose="020B0503020204020204" pitchFamily="34" charset="-122"/>
                <a:ea typeface="微软雅黑" panose="020B0503020204020204" pitchFamily="34" charset="-122"/>
              </a:rPr>
              <a:t>注意：访问属性带</a:t>
            </a:r>
            <a:r>
              <a:rPr lang="en-US" altLang="zh-CN" sz="1600" b="1" i="1" dirty="0" smtClean="0">
                <a:solidFill>
                  <a:srgbClr val="246056"/>
                </a:solidFill>
                <a:latin typeface="微软雅黑" panose="020B0503020204020204" pitchFamily="34" charset="-122"/>
                <a:ea typeface="微软雅黑" panose="020B0503020204020204" pitchFamily="34" charset="-122"/>
              </a:rPr>
              <a:t>$</a:t>
            </a:r>
            <a:r>
              <a:rPr lang="zh-CN" altLang="en-US" sz="1600" b="1" i="1" dirty="0" smtClean="0">
                <a:solidFill>
                  <a:srgbClr val="246056"/>
                </a:solidFill>
                <a:latin typeface="微软雅黑" panose="020B0503020204020204" pitchFamily="34" charset="-122"/>
                <a:ea typeface="微软雅黑" panose="020B0503020204020204" pitchFamily="34" charset="-122"/>
              </a:rPr>
              <a:t>符号，访问方法带圆括号</a:t>
            </a:r>
            <a:r>
              <a:rPr lang="en-US" altLang="zh-CN" sz="1600" b="1" i="1" dirty="0" smtClean="0">
                <a:solidFill>
                  <a:srgbClr val="246056"/>
                </a:solidFill>
                <a:latin typeface="微软雅黑" panose="020B0503020204020204" pitchFamily="34" charset="-122"/>
                <a:ea typeface="微软雅黑" panose="020B0503020204020204" pitchFamily="34" charset="-122"/>
              </a:rPr>
              <a:t>();</a:t>
            </a:r>
          </a:p>
          <a:p>
            <a:pPr algn="just">
              <a:lnSpc>
                <a:spcPct val="150000"/>
              </a:lnSpc>
            </a:pPr>
            <a:endParaRPr lang="zh-CN" altLang="en-US" sz="1200" dirty="0">
              <a:solidFill>
                <a:srgbClr val="246056"/>
              </a:solidFill>
              <a:latin typeface="微软雅黑" panose="020B0503020204020204" pitchFamily="34" charset="-122"/>
              <a:ea typeface="微软雅黑" panose="020B0503020204020204" pitchFamily="34" charset="-122"/>
            </a:endParaRPr>
          </a:p>
        </p:txBody>
      </p:sp>
      <p:pic>
        <p:nvPicPr>
          <p:cNvPr id="3" name="图片 2" descr="18.png"/>
          <p:cNvPicPr>
            <a:picLocks noChangeAspect="1"/>
          </p:cNvPicPr>
          <p:nvPr/>
        </p:nvPicPr>
        <p:blipFill>
          <a:blip r:embed="rId2" cstate="print"/>
          <a:stretch>
            <a:fillRect/>
          </a:stretch>
        </p:blipFill>
        <p:spPr>
          <a:xfrm>
            <a:off x="6812331" y="659422"/>
            <a:ext cx="4751071" cy="563587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Tm="0">
        <p:random/>
      </p:transition>
    </mc:Choice>
    <mc:Fallback>
      <p:transition spd="slow" advTm="0">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1142</TotalTime>
  <Words>4271</Words>
  <Application>Microsoft Office PowerPoint</Application>
  <PresentationFormat>自定义</PresentationFormat>
  <Paragraphs>441</Paragraphs>
  <Slides>56</Slides>
  <Notes>0</Notes>
  <HiddenSlides>0</HiddenSlides>
  <MMClips>1</MMClips>
  <ScaleCrop>false</ScaleCrop>
  <HeadingPairs>
    <vt:vector size="4" baseType="variant">
      <vt:variant>
        <vt:lpstr>主题</vt:lpstr>
      </vt:variant>
      <vt:variant>
        <vt:i4>1</vt:i4>
      </vt:variant>
      <vt:variant>
        <vt:lpstr>幻灯片标题</vt:lpstr>
      </vt:variant>
      <vt:variant>
        <vt:i4>56</vt:i4>
      </vt:variant>
    </vt:vector>
  </HeadingPairs>
  <TitlesOfParts>
    <vt:vector size="57" baseType="lpstr">
      <vt:lpstr>Office Theme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Administrator</cp:lastModifiedBy>
  <cp:revision>214</cp:revision>
  <dcterms:created xsi:type="dcterms:W3CDTF">2017-08-18T03:02:00Z</dcterms:created>
  <dcterms:modified xsi:type="dcterms:W3CDTF">2020-09-07T17:54:42Z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